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7"/>
  </p:notesMasterIdLst>
  <p:sldIdLst>
    <p:sldId id="277" r:id="rId2"/>
    <p:sldId id="510" r:id="rId3"/>
    <p:sldId id="511" r:id="rId4"/>
    <p:sldId id="509" r:id="rId5"/>
    <p:sldId id="282" r:id="rId6"/>
    <p:sldId id="283" r:id="rId7"/>
    <p:sldId id="279" r:id="rId8"/>
    <p:sldId id="280" r:id="rId9"/>
    <p:sldId id="286" r:id="rId10"/>
    <p:sldId id="287" r:id="rId11"/>
    <p:sldId id="278" r:id="rId12"/>
    <p:sldId id="285" r:id="rId13"/>
    <p:sldId id="281" r:id="rId14"/>
    <p:sldId id="284" r:id="rId15"/>
    <p:sldId id="487" r:id="rId16"/>
    <p:sldId id="503" r:id="rId17"/>
    <p:sldId id="505" r:id="rId18"/>
    <p:sldId id="504" r:id="rId19"/>
    <p:sldId id="506" r:id="rId20"/>
    <p:sldId id="507" r:id="rId21"/>
    <p:sldId id="495" r:id="rId22"/>
    <p:sldId id="488" r:id="rId23"/>
    <p:sldId id="508" r:id="rId24"/>
    <p:sldId id="496" r:id="rId25"/>
    <p:sldId id="497" r:id="rId26"/>
    <p:sldId id="499" r:id="rId27"/>
    <p:sldId id="498" r:id="rId28"/>
    <p:sldId id="500" r:id="rId29"/>
    <p:sldId id="489" r:id="rId30"/>
    <p:sldId id="491" r:id="rId31"/>
    <p:sldId id="492" r:id="rId32"/>
    <p:sldId id="493" r:id="rId33"/>
    <p:sldId id="490" r:id="rId34"/>
    <p:sldId id="502" r:id="rId35"/>
    <p:sldId id="501"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6" d="100"/>
          <a:sy n="96" d="100"/>
        </p:scale>
        <p:origin x="1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jpg>
</file>

<file path=ppt/media/image15.jpg>
</file>

<file path=ppt/media/image16.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253F46-6312-45BC-A6C3-CB2B6D81F692}" type="datetimeFigureOut">
              <a:rPr lang="en-US" smtClean="0"/>
              <a:t>06-Aug-25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1D1738-1049-482D-ABB5-D750295D2821}" type="slidenum">
              <a:rPr lang="en-US" smtClean="0"/>
              <a:t>‹#›</a:t>
            </a:fld>
            <a:endParaRPr lang="en-US"/>
          </a:p>
        </p:txBody>
      </p:sp>
    </p:spTree>
    <p:extLst>
      <p:ext uri="{BB962C8B-B14F-4D97-AF65-F5344CB8AC3E}">
        <p14:creationId xmlns:p14="http://schemas.microsoft.com/office/powerpoint/2010/main" val="2048601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5C70473-E31B-4AE0-9E5A-75BA5FE7BBD4}" type="slidenum">
              <a:rPr lang="en-US" smtClean="0"/>
              <a:pPr/>
              <a:t>1</a:t>
            </a:fld>
            <a:endParaRPr lang="en-US"/>
          </a:p>
        </p:txBody>
      </p:sp>
      <p:sp>
        <p:nvSpPr>
          <p:cNvPr id="5" name="Date Placeholder 4"/>
          <p:cNvSpPr>
            <a:spLocks noGrp="1"/>
          </p:cNvSpPr>
          <p:nvPr>
            <p:ph type="dt" idx="11"/>
          </p:nvPr>
        </p:nvSpPr>
        <p:spPr/>
        <p:txBody>
          <a:bodyPr/>
          <a:lstStyle/>
          <a:p>
            <a:fld id="{200F002E-AA9B-40C5-AB2B-ABC984C6B509}" type="datetime1">
              <a:rPr lang="en-US" smtClean="0"/>
              <a:t>06-Aug-25</a:t>
            </a:fld>
            <a:endParaRPr lang="en-US"/>
          </a:p>
        </p:txBody>
      </p:sp>
      <p:sp>
        <p:nvSpPr>
          <p:cNvPr id="6" name="Footer Placeholder 5"/>
          <p:cNvSpPr>
            <a:spLocks noGrp="1"/>
          </p:cNvSpPr>
          <p:nvPr>
            <p:ph type="ftr" sz="quarter" idx="12"/>
          </p:nvPr>
        </p:nvSpPr>
        <p:spPr/>
        <p:txBody>
          <a:bodyPr/>
          <a:lstStyle/>
          <a:p>
            <a:endParaRPr lang="en-US"/>
          </a:p>
        </p:txBody>
      </p:sp>
    </p:spTree>
    <p:extLst>
      <p:ext uri="{BB962C8B-B14F-4D97-AF65-F5344CB8AC3E}">
        <p14:creationId xmlns:p14="http://schemas.microsoft.com/office/powerpoint/2010/main" val="3617906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A67E6-9B60-4537-F7D9-9A72F30FCD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06561F-5E0C-CCC5-3515-CFC0621BD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376B75B-4E3D-FB2D-0674-614695B1F8C2}"/>
              </a:ext>
            </a:extLst>
          </p:cNvPr>
          <p:cNvSpPr>
            <a:spLocks noGrp="1"/>
          </p:cNvSpPr>
          <p:nvPr>
            <p:ph type="dt" sz="half" idx="10"/>
          </p:nvPr>
        </p:nvSpPr>
        <p:spPr/>
        <p:txBody>
          <a:bodyPr/>
          <a:lstStyle/>
          <a:p>
            <a:fld id="{809F8C18-17B6-4F85-B8AB-51FCC69BA554}" type="datetime1">
              <a:rPr lang="en-US" smtClean="0"/>
              <a:t>06-Aug-25</a:t>
            </a:fld>
            <a:endParaRPr lang="en-US"/>
          </a:p>
        </p:txBody>
      </p:sp>
      <p:sp>
        <p:nvSpPr>
          <p:cNvPr id="5" name="Footer Placeholder 4">
            <a:extLst>
              <a:ext uri="{FF2B5EF4-FFF2-40B4-BE49-F238E27FC236}">
                <a16:creationId xmlns:a16="http://schemas.microsoft.com/office/drawing/2014/main" id="{975F2F2D-200B-FA4D-361B-9D86E92095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622DED-766D-9908-7987-F532C82686AE}"/>
              </a:ext>
            </a:extLst>
          </p:cNvPr>
          <p:cNvSpPr>
            <a:spLocks noGrp="1"/>
          </p:cNvSpPr>
          <p:nvPr>
            <p:ph type="sldNum" sz="quarter" idx="12"/>
          </p:nvPr>
        </p:nvSpPr>
        <p:spPr/>
        <p:txBody>
          <a:bodyPr/>
          <a:lstStyle/>
          <a:p>
            <a:fld id="{77952762-FE96-4E6C-A37C-1133FEC00D54}" type="slidenum">
              <a:rPr lang="en-US" smtClean="0"/>
              <a:t>‹#›</a:t>
            </a:fld>
            <a:endParaRPr lang="en-US"/>
          </a:p>
        </p:txBody>
      </p:sp>
    </p:spTree>
    <p:extLst>
      <p:ext uri="{BB962C8B-B14F-4D97-AF65-F5344CB8AC3E}">
        <p14:creationId xmlns:p14="http://schemas.microsoft.com/office/powerpoint/2010/main" val="27593075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14B18-DE54-0EE2-CC7C-83B6BBD7B3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28FAE5B-0A76-C92B-6B34-FD71D4073C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12EBF5-FCA9-62D6-E64E-EB388D43AC57}"/>
              </a:ext>
            </a:extLst>
          </p:cNvPr>
          <p:cNvSpPr>
            <a:spLocks noGrp="1"/>
          </p:cNvSpPr>
          <p:nvPr>
            <p:ph type="dt" sz="half" idx="10"/>
          </p:nvPr>
        </p:nvSpPr>
        <p:spPr/>
        <p:txBody>
          <a:bodyPr/>
          <a:lstStyle/>
          <a:p>
            <a:fld id="{542CDB5A-D6C6-40F1-A77C-BB5E6925FBDF}" type="datetime1">
              <a:rPr lang="en-US" smtClean="0"/>
              <a:t>06-Aug-25</a:t>
            </a:fld>
            <a:endParaRPr lang="en-US"/>
          </a:p>
        </p:txBody>
      </p:sp>
      <p:sp>
        <p:nvSpPr>
          <p:cNvPr id="5" name="Footer Placeholder 4">
            <a:extLst>
              <a:ext uri="{FF2B5EF4-FFF2-40B4-BE49-F238E27FC236}">
                <a16:creationId xmlns:a16="http://schemas.microsoft.com/office/drawing/2014/main" id="{5F8A98D9-FB00-242C-3EA8-11782D4B19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C6A119-2FE0-E954-6386-8968CF48568D}"/>
              </a:ext>
            </a:extLst>
          </p:cNvPr>
          <p:cNvSpPr>
            <a:spLocks noGrp="1"/>
          </p:cNvSpPr>
          <p:nvPr>
            <p:ph type="sldNum" sz="quarter" idx="12"/>
          </p:nvPr>
        </p:nvSpPr>
        <p:spPr/>
        <p:txBody>
          <a:bodyPr/>
          <a:lstStyle/>
          <a:p>
            <a:fld id="{77952762-FE96-4E6C-A37C-1133FEC00D54}" type="slidenum">
              <a:rPr lang="en-US" smtClean="0"/>
              <a:t>‹#›</a:t>
            </a:fld>
            <a:endParaRPr lang="en-US"/>
          </a:p>
        </p:txBody>
      </p:sp>
    </p:spTree>
    <p:extLst>
      <p:ext uri="{BB962C8B-B14F-4D97-AF65-F5344CB8AC3E}">
        <p14:creationId xmlns:p14="http://schemas.microsoft.com/office/powerpoint/2010/main" val="4392308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EB62DA-75E6-4914-19C0-C45079F957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F59A01F-1C76-4A27-2490-39F0E825CE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9E4F74-EF61-34EF-41F6-6584A8758C61}"/>
              </a:ext>
            </a:extLst>
          </p:cNvPr>
          <p:cNvSpPr>
            <a:spLocks noGrp="1"/>
          </p:cNvSpPr>
          <p:nvPr>
            <p:ph type="dt" sz="half" idx="10"/>
          </p:nvPr>
        </p:nvSpPr>
        <p:spPr/>
        <p:txBody>
          <a:bodyPr/>
          <a:lstStyle/>
          <a:p>
            <a:fld id="{C5B79922-2E72-41E6-B1B8-5350DF846908}" type="datetime1">
              <a:rPr lang="en-US" smtClean="0"/>
              <a:t>06-Aug-25</a:t>
            </a:fld>
            <a:endParaRPr lang="en-US"/>
          </a:p>
        </p:txBody>
      </p:sp>
      <p:sp>
        <p:nvSpPr>
          <p:cNvPr id="5" name="Footer Placeholder 4">
            <a:extLst>
              <a:ext uri="{FF2B5EF4-FFF2-40B4-BE49-F238E27FC236}">
                <a16:creationId xmlns:a16="http://schemas.microsoft.com/office/drawing/2014/main" id="{FE9C4D81-7CE1-00A3-7992-3AB53ED276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7F4BC0-FA40-5691-B9FA-B488916706FC}"/>
              </a:ext>
            </a:extLst>
          </p:cNvPr>
          <p:cNvSpPr>
            <a:spLocks noGrp="1"/>
          </p:cNvSpPr>
          <p:nvPr>
            <p:ph type="sldNum" sz="quarter" idx="12"/>
          </p:nvPr>
        </p:nvSpPr>
        <p:spPr/>
        <p:txBody>
          <a:bodyPr/>
          <a:lstStyle/>
          <a:p>
            <a:fld id="{77952762-FE96-4E6C-A37C-1133FEC00D54}" type="slidenum">
              <a:rPr lang="en-US" smtClean="0"/>
              <a:t>‹#›</a:t>
            </a:fld>
            <a:endParaRPr lang="en-US"/>
          </a:p>
        </p:txBody>
      </p:sp>
    </p:spTree>
    <p:extLst>
      <p:ext uri="{BB962C8B-B14F-4D97-AF65-F5344CB8AC3E}">
        <p14:creationId xmlns:p14="http://schemas.microsoft.com/office/powerpoint/2010/main" val="2839881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85409-4D03-132A-C7E6-5B07463CA4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8AF83F-88CD-6D6C-014B-266530C387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0DF679-C3E4-547E-264C-0B5A3AE45E30}"/>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Footer Placeholder 4">
            <a:extLst>
              <a:ext uri="{FF2B5EF4-FFF2-40B4-BE49-F238E27FC236}">
                <a16:creationId xmlns:a16="http://schemas.microsoft.com/office/drawing/2014/main" id="{FD497C10-E356-F261-91AF-3EDEC3BDDC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D72AF3-0B1C-D183-1DC2-DB0A2658730C}"/>
              </a:ext>
            </a:extLst>
          </p:cNvPr>
          <p:cNvSpPr>
            <a:spLocks noGrp="1"/>
          </p:cNvSpPr>
          <p:nvPr>
            <p:ph type="sldNum" sz="quarter" idx="12"/>
          </p:nvPr>
        </p:nvSpPr>
        <p:spPr/>
        <p:txBody>
          <a:bodyPr/>
          <a:lstStyle/>
          <a:p>
            <a:fld id="{77952762-FE96-4E6C-A37C-1133FEC00D54}" type="slidenum">
              <a:rPr lang="en-US" smtClean="0"/>
              <a:t>‹#›</a:t>
            </a:fld>
            <a:endParaRPr lang="en-US"/>
          </a:p>
        </p:txBody>
      </p:sp>
    </p:spTree>
    <p:extLst>
      <p:ext uri="{BB962C8B-B14F-4D97-AF65-F5344CB8AC3E}">
        <p14:creationId xmlns:p14="http://schemas.microsoft.com/office/powerpoint/2010/main" val="134809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53D7D-9005-B1DD-6F59-AC19626F4F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E46AF8-3FAC-E3D7-F11C-9E74D8A5AF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C27F9A0-84B3-FD38-55BF-C6FEFBC930C9}"/>
              </a:ext>
            </a:extLst>
          </p:cNvPr>
          <p:cNvSpPr>
            <a:spLocks noGrp="1"/>
          </p:cNvSpPr>
          <p:nvPr>
            <p:ph type="dt" sz="half" idx="10"/>
          </p:nvPr>
        </p:nvSpPr>
        <p:spPr/>
        <p:txBody>
          <a:bodyPr/>
          <a:lstStyle/>
          <a:p>
            <a:fld id="{81A89C10-3068-46A0-BA20-397BA7B634E1}" type="datetime1">
              <a:rPr lang="en-US" smtClean="0"/>
              <a:t>06-Aug-25</a:t>
            </a:fld>
            <a:endParaRPr lang="en-US"/>
          </a:p>
        </p:txBody>
      </p:sp>
      <p:sp>
        <p:nvSpPr>
          <p:cNvPr id="5" name="Footer Placeholder 4">
            <a:extLst>
              <a:ext uri="{FF2B5EF4-FFF2-40B4-BE49-F238E27FC236}">
                <a16:creationId xmlns:a16="http://schemas.microsoft.com/office/drawing/2014/main" id="{30494173-2B68-3CD4-BAA8-33774D6735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BF707D-3C90-BAE9-A214-0B2FD56AEA69}"/>
              </a:ext>
            </a:extLst>
          </p:cNvPr>
          <p:cNvSpPr>
            <a:spLocks noGrp="1"/>
          </p:cNvSpPr>
          <p:nvPr>
            <p:ph type="sldNum" sz="quarter" idx="12"/>
          </p:nvPr>
        </p:nvSpPr>
        <p:spPr/>
        <p:txBody>
          <a:bodyPr/>
          <a:lstStyle/>
          <a:p>
            <a:fld id="{77952762-FE96-4E6C-A37C-1133FEC00D54}" type="slidenum">
              <a:rPr lang="en-US" smtClean="0"/>
              <a:t>‹#›</a:t>
            </a:fld>
            <a:endParaRPr lang="en-US"/>
          </a:p>
        </p:txBody>
      </p:sp>
    </p:spTree>
    <p:extLst>
      <p:ext uri="{BB962C8B-B14F-4D97-AF65-F5344CB8AC3E}">
        <p14:creationId xmlns:p14="http://schemas.microsoft.com/office/powerpoint/2010/main" val="34782117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1287B-7D70-1377-E6DD-D6725CA04C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9EFC635-F7E6-1FCB-3460-C9A0CF7AE84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3A374B-0FD9-0144-E8C9-D21DCF3EDA3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0EE7FEC-3986-DAF4-924D-16FFCBEF56F6}"/>
              </a:ext>
            </a:extLst>
          </p:cNvPr>
          <p:cNvSpPr>
            <a:spLocks noGrp="1"/>
          </p:cNvSpPr>
          <p:nvPr>
            <p:ph type="dt" sz="half" idx="10"/>
          </p:nvPr>
        </p:nvSpPr>
        <p:spPr/>
        <p:txBody>
          <a:bodyPr/>
          <a:lstStyle/>
          <a:p>
            <a:fld id="{0A7B3DD3-49D0-450F-8565-AFB57F053D25}" type="datetime1">
              <a:rPr lang="en-US" smtClean="0"/>
              <a:t>06-Aug-25</a:t>
            </a:fld>
            <a:endParaRPr lang="en-US"/>
          </a:p>
        </p:txBody>
      </p:sp>
      <p:sp>
        <p:nvSpPr>
          <p:cNvPr id="6" name="Footer Placeholder 5">
            <a:extLst>
              <a:ext uri="{FF2B5EF4-FFF2-40B4-BE49-F238E27FC236}">
                <a16:creationId xmlns:a16="http://schemas.microsoft.com/office/drawing/2014/main" id="{F45D02B6-B5FD-C679-EF51-AB114F57FB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273D59-7052-C2B0-9AD2-A21C2DAE61DB}"/>
              </a:ext>
            </a:extLst>
          </p:cNvPr>
          <p:cNvSpPr>
            <a:spLocks noGrp="1"/>
          </p:cNvSpPr>
          <p:nvPr>
            <p:ph type="sldNum" sz="quarter" idx="12"/>
          </p:nvPr>
        </p:nvSpPr>
        <p:spPr/>
        <p:txBody>
          <a:bodyPr/>
          <a:lstStyle/>
          <a:p>
            <a:fld id="{77952762-FE96-4E6C-A37C-1133FEC00D54}" type="slidenum">
              <a:rPr lang="en-US" smtClean="0"/>
              <a:t>‹#›</a:t>
            </a:fld>
            <a:endParaRPr lang="en-US"/>
          </a:p>
        </p:txBody>
      </p:sp>
    </p:spTree>
    <p:extLst>
      <p:ext uri="{BB962C8B-B14F-4D97-AF65-F5344CB8AC3E}">
        <p14:creationId xmlns:p14="http://schemas.microsoft.com/office/powerpoint/2010/main" val="3329659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63860-851A-420F-57E3-B2AEBBE487C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5F3A8F-D611-0EA8-4CC8-6658A87D5F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E71C86-0199-343D-523D-376CF0DBB4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D4841A5-F8AA-34AD-2E0E-4F718F5C94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50F956-FA0F-D66E-7E2B-3CB875E506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58B8621-BE25-CB7C-1F9A-59C152DD26FB}"/>
              </a:ext>
            </a:extLst>
          </p:cNvPr>
          <p:cNvSpPr>
            <a:spLocks noGrp="1"/>
          </p:cNvSpPr>
          <p:nvPr>
            <p:ph type="dt" sz="half" idx="10"/>
          </p:nvPr>
        </p:nvSpPr>
        <p:spPr/>
        <p:txBody>
          <a:bodyPr/>
          <a:lstStyle/>
          <a:p>
            <a:fld id="{7B55EC0D-2379-4ADC-99E9-989AEA169C84}" type="datetime1">
              <a:rPr lang="en-US" smtClean="0"/>
              <a:t>06-Aug-25</a:t>
            </a:fld>
            <a:endParaRPr lang="en-US"/>
          </a:p>
        </p:txBody>
      </p:sp>
      <p:sp>
        <p:nvSpPr>
          <p:cNvPr id="8" name="Footer Placeholder 7">
            <a:extLst>
              <a:ext uri="{FF2B5EF4-FFF2-40B4-BE49-F238E27FC236}">
                <a16:creationId xmlns:a16="http://schemas.microsoft.com/office/drawing/2014/main" id="{7902267E-D8D6-A022-4E32-0E07C15D7B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06609C-E211-0513-F87F-24004E0E7FCF}"/>
              </a:ext>
            </a:extLst>
          </p:cNvPr>
          <p:cNvSpPr>
            <a:spLocks noGrp="1"/>
          </p:cNvSpPr>
          <p:nvPr>
            <p:ph type="sldNum" sz="quarter" idx="12"/>
          </p:nvPr>
        </p:nvSpPr>
        <p:spPr/>
        <p:txBody>
          <a:bodyPr/>
          <a:lstStyle/>
          <a:p>
            <a:fld id="{77952762-FE96-4E6C-A37C-1133FEC00D54}" type="slidenum">
              <a:rPr lang="en-US" smtClean="0"/>
              <a:t>‹#›</a:t>
            </a:fld>
            <a:endParaRPr lang="en-US"/>
          </a:p>
        </p:txBody>
      </p:sp>
    </p:spTree>
    <p:extLst>
      <p:ext uri="{BB962C8B-B14F-4D97-AF65-F5344CB8AC3E}">
        <p14:creationId xmlns:p14="http://schemas.microsoft.com/office/powerpoint/2010/main" val="4269141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E15FD-12D5-FAD1-2C31-061727FF4A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8F48D08-7120-8468-9D8B-47098413FE03}"/>
              </a:ext>
            </a:extLst>
          </p:cNvPr>
          <p:cNvSpPr>
            <a:spLocks noGrp="1"/>
          </p:cNvSpPr>
          <p:nvPr>
            <p:ph type="dt" sz="half" idx="10"/>
          </p:nvPr>
        </p:nvSpPr>
        <p:spPr/>
        <p:txBody>
          <a:bodyPr/>
          <a:lstStyle/>
          <a:p>
            <a:fld id="{B14B0D9A-068F-48BE-BFC5-B1F38E5A565F}" type="datetime1">
              <a:rPr lang="en-US" smtClean="0"/>
              <a:t>06-Aug-25</a:t>
            </a:fld>
            <a:endParaRPr lang="en-US"/>
          </a:p>
        </p:txBody>
      </p:sp>
      <p:sp>
        <p:nvSpPr>
          <p:cNvPr id="4" name="Footer Placeholder 3">
            <a:extLst>
              <a:ext uri="{FF2B5EF4-FFF2-40B4-BE49-F238E27FC236}">
                <a16:creationId xmlns:a16="http://schemas.microsoft.com/office/drawing/2014/main" id="{453BB73E-9308-0CDA-A418-677FCA10C29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ABA794-E413-C8C7-E198-960EEE3B00A5}"/>
              </a:ext>
            </a:extLst>
          </p:cNvPr>
          <p:cNvSpPr>
            <a:spLocks noGrp="1"/>
          </p:cNvSpPr>
          <p:nvPr>
            <p:ph type="sldNum" sz="quarter" idx="12"/>
          </p:nvPr>
        </p:nvSpPr>
        <p:spPr/>
        <p:txBody>
          <a:bodyPr/>
          <a:lstStyle/>
          <a:p>
            <a:fld id="{77952762-FE96-4E6C-A37C-1133FEC00D54}" type="slidenum">
              <a:rPr lang="en-US" smtClean="0"/>
              <a:t>‹#›</a:t>
            </a:fld>
            <a:endParaRPr lang="en-US"/>
          </a:p>
        </p:txBody>
      </p:sp>
    </p:spTree>
    <p:extLst>
      <p:ext uri="{BB962C8B-B14F-4D97-AF65-F5344CB8AC3E}">
        <p14:creationId xmlns:p14="http://schemas.microsoft.com/office/powerpoint/2010/main" val="2154691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1A15AA-1D69-615E-0327-5C992B5DCC80}"/>
              </a:ext>
            </a:extLst>
          </p:cNvPr>
          <p:cNvSpPr>
            <a:spLocks noGrp="1"/>
          </p:cNvSpPr>
          <p:nvPr>
            <p:ph type="dt" sz="half" idx="10"/>
          </p:nvPr>
        </p:nvSpPr>
        <p:spPr/>
        <p:txBody>
          <a:bodyPr/>
          <a:lstStyle/>
          <a:p>
            <a:fld id="{6AFC26DE-483F-4060-B054-1BE1EDA7C577}" type="datetime1">
              <a:rPr lang="en-US" smtClean="0"/>
              <a:t>06-Aug-25</a:t>
            </a:fld>
            <a:endParaRPr lang="en-US"/>
          </a:p>
        </p:txBody>
      </p:sp>
      <p:sp>
        <p:nvSpPr>
          <p:cNvPr id="3" name="Footer Placeholder 2">
            <a:extLst>
              <a:ext uri="{FF2B5EF4-FFF2-40B4-BE49-F238E27FC236}">
                <a16:creationId xmlns:a16="http://schemas.microsoft.com/office/drawing/2014/main" id="{E8F6469F-1BCD-42F3-5512-D38EDC3D34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6617829-3A78-542A-9B29-9AA27DF3F5DF}"/>
              </a:ext>
            </a:extLst>
          </p:cNvPr>
          <p:cNvSpPr>
            <a:spLocks noGrp="1"/>
          </p:cNvSpPr>
          <p:nvPr>
            <p:ph type="sldNum" sz="quarter" idx="12"/>
          </p:nvPr>
        </p:nvSpPr>
        <p:spPr/>
        <p:txBody>
          <a:bodyPr/>
          <a:lstStyle/>
          <a:p>
            <a:fld id="{77952762-FE96-4E6C-A37C-1133FEC00D54}" type="slidenum">
              <a:rPr lang="en-US" smtClean="0"/>
              <a:t>‹#›</a:t>
            </a:fld>
            <a:endParaRPr lang="en-US"/>
          </a:p>
        </p:txBody>
      </p:sp>
    </p:spTree>
    <p:extLst>
      <p:ext uri="{BB962C8B-B14F-4D97-AF65-F5344CB8AC3E}">
        <p14:creationId xmlns:p14="http://schemas.microsoft.com/office/powerpoint/2010/main" val="1376985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00ED7-0836-4469-853E-6171CAD5A1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D7562BC-92E6-81C3-4436-10E83C5042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67AD039-1B94-20B2-D32E-A9FB6451C3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C2B1D8-5DB5-7143-44A2-F8FEB2354D70}"/>
              </a:ext>
            </a:extLst>
          </p:cNvPr>
          <p:cNvSpPr>
            <a:spLocks noGrp="1"/>
          </p:cNvSpPr>
          <p:nvPr>
            <p:ph type="dt" sz="half" idx="10"/>
          </p:nvPr>
        </p:nvSpPr>
        <p:spPr/>
        <p:txBody>
          <a:bodyPr/>
          <a:lstStyle/>
          <a:p>
            <a:fld id="{39A4B323-32D7-4213-93C2-7E51790995E3}" type="datetime1">
              <a:rPr lang="en-US" smtClean="0"/>
              <a:t>06-Aug-25</a:t>
            </a:fld>
            <a:endParaRPr lang="en-US"/>
          </a:p>
        </p:txBody>
      </p:sp>
      <p:sp>
        <p:nvSpPr>
          <p:cNvPr id="6" name="Footer Placeholder 5">
            <a:extLst>
              <a:ext uri="{FF2B5EF4-FFF2-40B4-BE49-F238E27FC236}">
                <a16:creationId xmlns:a16="http://schemas.microsoft.com/office/drawing/2014/main" id="{21EC7604-D02F-DE31-C7C4-5698AA73C6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1D8914-FB77-EF83-68E1-A92C93C1E889}"/>
              </a:ext>
            </a:extLst>
          </p:cNvPr>
          <p:cNvSpPr>
            <a:spLocks noGrp="1"/>
          </p:cNvSpPr>
          <p:nvPr>
            <p:ph type="sldNum" sz="quarter" idx="12"/>
          </p:nvPr>
        </p:nvSpPr>
        <p:spPr/>
        <p:txBody>
          <a:bodyPr/>
          <a:lstStyle/>
          <a:p>
            <a:fld id="{77952762-FE96-4E6C-A37C-1133FEC00D54}" type="slidenum">
              <a:rPr lang="en-US" smtClean="0"/>
              <a:t>‹#›</a:t>
            </a:fld>
            <a:endParaRPr lang="en-US"/>
          </a:p>
        </p:txBody>
      </p:sp>
    </p:spTree>
    <p:extLst>
      <p:ext uri="{BB962C8B-B14F-4D97-AF65-F5344CB8AC3E}">
        <p14:creationId xmlns:p14="http://schemas.microsoft.com/office/powerpoint/2010/main" val="37823740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BD021-E911-98C0-0AAF-254CEC7B7D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994633-BAA4-1B32-06F6-65F89CB0F0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010F369-58BA-A46B-91F3-40AA5ED562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9536C3-210E-FB29-7990-E30B2B8D244D}"/>
              </a:ext>
            </a:extLst>
          </p:cNvPr>
          <p:cNvSpPr>
            <a:spLocks noGrp="1"/>
          </p:cNvSpPr>
          <p:nvPr>
            <p:ph type="dt" sz="half" idx="10"/>
          </p:nvPr>
        </p:nvSpPr>
        <p:spPr/>
        <p:txBody>
          <a:bodyPr/>
          <a:lstStyle/>
          <a:p>
            <a:fld id="{5750405F-1AB9-4DDB-9777-56F8135D93DB}" type="datetime1">
              <a:rPr lang="en-US" smtClean="0"/>
              <a:t>06-Aug-25</a:t>
            </a:fld>
            <a:endParaRPr lang="en-US"/>
          </a:p>
        </p:txBody>
      </p:sp>
      <p:sp>
        <p:nvSpPr>
          <p:cNvPr id="6" name="Footer Placeholder 5">
            <a:extLst>
              <a:ext uri="{FF2B5EF4-FFF2-40B4-BE49-F238E27FC236}">
                <a16:creationId xmlns:a16="http://schemas.microsoft.com/office/drawing/2014/main" id="{F52A5A8C-45B0-15E3-87A3-94A9BF4069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4EA087-20D1-639F-D903-548C47561679}"/>
              </a:ext>
            </a:extLst>
          </p:cNvPr>
          <p:cNvSpPr>
            <a:spLocks noGrp="1"/>
          </p:cNvSpPr>
          <p:nvPr>
            <p:ph type="sldNum" sz="quarter" idx="12"/>
          </p:nvPr>
        </p:nvSpPr>
        <p:spPr/>
        <p:txBody>
          <a:bodyPr/>
          <a:lstStyle/>
          <a:p>
            <a:fld id="{77952762-FE96-4E6C-A37C-1133FEC00D54}" type="slidenum">
              <a:rPr lang="en-US" smtClean="0"/>
              <a:t>‹#›</a:t>
            </a:fld>
            <a:endParaRPr lang="en-US"/>
          </a:p>
        </p:txBody>
      </p:sp>
    </p:spTree>
    <p:extLst>
      <p:ext uri="{BB962C8B-B14F-4D97-AF65-F5344CB8AC3E}">
        <p14:creationId xmlns:p14="http://schemas.microsoft.com/office/powerpoint/2010/main" val="3027246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DDDF2B-9474-B576-C35D-A1752F52FE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A2AE4FE-7B04-9B83-228E-22C0CA732B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E69711-6289-252A-00DB-68304DE857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12C472-E2BF-4726-8013-357F0F1673B7}" type="datetime1">
              <a:rPr lang="en-US" smtClean="0"/>
              <a:t>06-Aug-25</a:t>
            </a:fld>
            <a:endParaRPr lang="en-US"/>
          </a:p>
        </p:txBody>
      </p:sp>
      <p:sp>
        <p:nvSpPr>
          <p:cNvPr id="5" name="Footer Placeholder 4">
            <a:extLst>
              <a:ext uri="{FF2B5EF4-FFF2-40B4-BE49-F238E27FC236}">
                <a16:creationId xmlns:a16="http://schemas.microsoft.com/office/drawing/2014/main" id="{74404966-FEE6-A221-88E6-4FD75EA0F0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E1FAF5A-1701-96B1-8343-57969EE039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952762-FE96-4E6C-A37C-1133FEC00D54}" type="slidenum">
              <a:rPr lang="en-US" smtClean="0"/>
              <a:t>‹#›</a:t>
            </a:fld>
            <a:endParaRPr lang="en-US"/>
          </a:p>
        </p:txBody>
      </p:sp>
    </p:spTree>
    <p:extLst>
      <p:ext uri="{BB962C8B-B14F-4D97-AF65-F5344CB8AC3E}">
        <p14:creationId xmlns:p14="http://schemas.microsoft.com/office/powerpoint/2010/main" val="27197837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mjferdous_cse@jkkniu.edu.bd"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careeraddict.com/ethics-professional-growth-career-development"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www.londonspring.org/yoga-and-meditation-for-professional-excellence-and-stress-management/"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ictd.portal.gov.bd/sites/default/files/files/ictd.portal.gov.bd/publications/effc311d_5097_46ba_afa4_5f44b60a93e6/Bangladesh%20Cyber%20Threat%20Landscape%202022.pdf"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hyperlink" Target="https://www.elmhurst.edu/blog/what-is-service-learning/"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brainkart.com/article/Computer-Ethical-Issues_36702/" TargetMode="External"/><Relationship Id="rId2" Type="http://schemas.openxmlformats.org/officeDocument/2006/relationships/hyperlink" Target="https://www.upcounsel.com/cybersecurity-data-privacy-attorneys"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www.upcounsel.com/copyright-infringement"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en.wikipedia.org/wiki/Cybercrime" TargetMode="External"/><Relationship Id="rId7" Type="http://schemas.openxmlformats.org/officeDocument/2006/relationships/hyperlink" Target="https://en.wikipedia.org/wiki/Spamming" TargetMode="External"/><Relationship Id="rId2" Type="http://schemas.openxmlformats.org/officeDocument/2006/relationships/hyperlink" Target="https://en.wikipedia.org/wiki/Cyberbullying" TargetMode="External"/><Relationship Id="rId1" Type="http://schemas.openxmlformats.org/officeDocument/2006/relationships/slideLayout" Target="../slideLayouts/slideLayout2.xml"/><Relationship Id="rId6" Type="http://schemas.openxmlformats.org/officeDocument/2006/relationships/hyperlink" Target="https://en.wikipedia.org/wiki/Malware" TargetMode="External"/><Relationship Id="rId5" Type="http://schemas.openxmlformats.org/officeDocument/2006/relationships/hyperlink" Target="https://en.wikipedia.org/wiki/Internet_homicide" TargetMode="External"/><Relationship Id="rId4" Type="http://schemas.openxmlformats.org/officeDocument/2006/relationships/hyperlink" Target="https://en.wikipedia.org/wiki/Cybersex_trafficking"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wipo.int/copyright/en/" TargetMode="External"/><Relationship Id="rId2" Type="http://schemas.openxmlformats.org/officeDocument/2006/relationships/hyperlink" Target="https://www.wipo.int/patents/en/" TargetMode="External"/><Relationship Id="rId1" Type="http://schemas.openxmlformats.org/officeDocument/2006/relationships/slideLayout" Target="../slideLayouts/slideLayout2.xml"/><Relationship Id="rId4" Type="http://schemas.openxmlformats.org/officeDocument/2006/relationships/hyperlink" Target="https://www.wipo.int/trademarks/en/"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online.glyndwr.ac.uk/what-is-computer-ethic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plato.stanford.edu/Archives/Fall2012/entries/ethics-computer/" TargetMode="External"/><Relationship Id="rId2" Type="http://schemas.openxmlformats.org/officeDocument/2006/relationships/hyperlink" Target="https://en.wikibooks.org/wiki/Introduction_to_Computer_Information_Systems/Ethics" TargetMode="Externa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069778"/>
            <a:ext cx="8382000" cy="1368623"/>
          </a:xfrm>
        </p:spPr>
        <p:txBody>
          <a:bodyPr>
            <a:normAutofit/>
          </a:bodyPr>
          <a:lstStyle/>
          <a:p>
            <a:r>
              <a:rPr lang="en-US" sz="3100" b="1" dirty="0">
                <a:solidFill>
                  <a:srgbClr val="7030A0"/>
                </a:solidFill>
              </a:rPr>
              <a:t> </a:t>
            </a:r>
            <a:endParaRPr lang="en-US" sz="3600" b="1" dirty="0">
              <a:solidFill>
                <a:srgbClr val="7030A0"/>
              </a:solidFill>
            </a:endParaRPr>
          </a:p>
        </p:txBody>
      </p:sp>
      <p:sp>
        <p:nvSpPr>
          <p:cNvPr id="3" name="Subtitle 2"/>
          <p:cNvSpPr>
            <a:spLocks noGrp="1"/>
          </p:cNvSpPr>
          <p:nvPr>
            <p:ph type="subTitle" idx="1"/>
          </p:nvPr>
        </p:nvSpPr>
        <p:spPr>
          <a:xfrm>
            <a:off x="2743200" y="2667000"/>
            <a:ext cx="7239000" cy="3505200"/>
          </a:xfrm>
        </p:spPr>
        <p:txBody>
          <a:bodyPr>
            <a:normAutofit fontScale="70000" lnSpcReduction="20000"/>
          </a:bodyPr>
          <a:lstStyle/>
          <a:p>
            <a:r>
              <a:rPr lang="en-US" sz="1800" dirty="0"/>
              <a:t> </a:t>
            </a:r>
          </a:p>
          <a:p>
            <a:endParaRPr lang="en-US" baseline="0" dirty="0">
              <a:solidFill>
                <a:schemeClr val="tx1"/>
              </a:solidFill>
              <a:latin typeface="+mn-lt"/>
            </a:endParaRPr>
          </a:p>
          <a:p>
            <a:endParaRPr lang="en-US" baseline="0" dirty="0">
              <a:solidFill>
                <a:schemeClr val="tx1"/>
              </a:solidFill>
              <a:latin typeface="+mn-lt"/>
            </a:endParaRPr>
          </a:p>
          <a:p>
            <a:pPr marL="1371600" indent="-1371600">
              <a:spcBef>
                <a:spcPts val="0"/>
              </a:spcBef>
              <a:tabLst>
                <a:tab pos="971550" algn="l"/>
              </a:tabLst>
            </a:pPr>
            <a:endParaRPr lang="en-US" sz="1600"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1600"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2300" b="1"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2300" b="1"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2300" b="1" dirty="0">
              <a:latin typeface="Arial" panose="020B0604020202020204" pitchFamily="34" charset="0"/>
              <a:cs typeface="Arial" panose="020B0604020202020204" pitchFamily="34" charset="0"/>
            </a:endParaRPr>
          </a:p>
          <a:p>
            <a:pPr marL="1371600" indent="-1371600">
              <a:spcBef>
                <a:spcPts val="0"/>
              </a:spcBef>
              <a:tabLst>
                <a:tab pos="971550" algn="l"/>
              </a:tabLst>
            </a:pPr>
            <a:r>
              <a:rPr lang="en-US" sz="2300" b="1" dirty="0">
                <a:latin typeface="Arial" panose="020B0604020202020204" pitchFamily="34" charset="0"/>
                <a:cs typeface="Arial" panose="020B0604020202020204" pitchFamily="34" charset="0"/>
              </a:rPr>
              <a:t>Presented</a:t>
            </a:r>
            <a:r>
              <a:rPr lang="bn-BD" sz="2300" b="1" dirty="0">
                <a:latin typeface="Arial" panose="020B0604020202020204" pitchFamily="34" charset="0"/>
                <a:cs typeface="Arial" panose="020B0604020202020204" pitchFamily="34" charset="0"/>
              </a:rPr>
              <a:t> by:</a:t>
            </a:r>
            <a:endParaRPr lang="en-GB" sz="2300" b="1" dirty="0">
              <a:latin typeface="Arial" panose="020B0604020202020204" pitchFamily="34" charset="0"/>
              <a:ea typeface="MS Mincho" panose="02020609040205080304" pitchFamily="49" charset="-128"/>
              <a:cs typeface="Arial" panose="020B0604020202020204" pitchFamily="34" charset="0"/>
            </a:endParaRPr>
          </a:p>
          <a:p>
            <a:pPr marL="1371600" indent="-1371600">
              <a:spcBef>
                <a:spcPts val="0"/>
              </a:spcBef>
              <a:tabLst>
                <a:tab pos="971550" algn="l"/>
              </a:tabLst>
            </a:pPr>
            <a:endParaRPr lang="en-GB" sz="2800" b="1" dirty="0">
              <a:ea typeface="MS Mincho" panose="02020609040205080304" pitchFamily="49" charset="-128"/>
              <a:cs typeface="Arial" panose="020B0604020202020204" pitchFamily="34" charset="0"/>
            </a:endParaRPr>
          </a:p>
          <a:p>
            <a:pPr marL="1371600" indent="-1371600">
              <a:spcBef>
                <a:spcPts val="0"/>
              </a:spcBef>
              <a:tabLst>
                <a:tab pos="971550" algn="l"/>
              </a:tabLst>
            </a:pPr>
            <a:r>
              <a:rPr lang="en-GB" sz="2800" b="1" dirty="0">
                <a:ea typeface="MS Mincho" panose="02020609040205080304" pitchFamily="49" charset="-128"/>
                <a:cs typeface="Arial" panose="020B0604020202020204" pitchFamily="34" charset="0"/>
              </a:rPr>
              <a:t>Dr. </a:t>
            </a:r>
            <a:r>
              <a:rPr lang="en-GB" sz="2800" b="1" dirty="0" err="1">
                <a:ea typeface="MS Mincho" panose="02020609040205080304" pitchFamily="49" charset="-128"/>
                <a:cs typeface="Arial" panose="020B0604020202020204" pitchFamily="34" charset="0"/>
              </a:rPr>
              <a:t>Mst</a:t>
            </a:r>
            <a:r>
              <a:rPr lang="en-GB" sz="2800" b="1" dirty="0">
                <a:ea typeface="MS Mincho" panose="02020609040205080304" pitchFamily="49" charset="-128"/>
                <a:cs typeface="Arial" panose="020B0604020202020204" pitchFamily="34" charset="0"/>
              </a:rPr>
              <a:t>. </a:t>
            </a:r>
            <a:r>
              <a:rPr lang="en-GB" sz="2800" b="1" dirty="0" err="1">
                <a:ea typeface="MS Mincho" panose="02020609040205080304" pitchFamily="49" charset="-128"/>
                <a:cs typeface="Arial" panose="020B0604020202020204" pitchFamily="34" charset="0"/>
              </a:rPr>
              <a:t>Jannatul</a:t>
            </a:r>
            <a:r>
              <a:rPr lang="en-GB" sz="2800" b="1" dirty="0">
                <a:ea typeface="MS Mincho" panose="02020609040205080304" pitchFamily="49" charset="-128"/>
                <a:cs typeface="Arial" panose="020B0604020202020204" pitchFamily="34" charset="0"/>
              </a:rPr>
              <a:t> Ferdous</a:t>
            </a:r>
            <a:endParaRPr lang="en-US" sz="2800" dirty="0">
              <a:ea typeface="MS Mincho" panose="02020609040205080304" pitchFamily="49" charset="-128"/>
            </a:endParaRPr>
          </a:p>
          <a:p>
            <a:pPr marL="1371600" indent="-1371600">
              <a:spcBef>
                <a:spcPts val="0"/>
              </a:spcBef>
              <a:tabLst>
                <a:tab pos="971550" algn="l"/>
              </a:tabLst>
            </a:pPr>
            <a:r>
              <a:rPr lang="en-GB" sz="2800" dirty="0">
                <a:ea typeface="MS Mincho" panose="02020609040205080304" pitchFamily="49" charset="-128"/>
              </a:rPr>
              <a:t>Professor</a:t>
            </a:r>
          </a:p>
          <a:p>
            <a:pPr marL="1371600" indent="-1371600">
              <a:spcBef>
                <a:spcPts val="0"/>
              </a:spcBef>
              <a:tabLst>
                <a:tab pos="971550" algn="l"/>
              </a:tabLst>
            </a:pPr>
            <a:r>
              <a:rPr lang="en-GB" sz="2800" dirty="0">
                <a:ea typeface="MS Mincho" panose="02020609040205080304" pitchFamily="49" charset="-128"/>
              </a:rPr>
              <a:t>Department of Computer Science and Engineering</a:t>
            </a:r>
            <a:endParaRPr lang="en-US" sz="2800" dirty="0">
              <a:ea typeface="MS Mincho" panose="02020609040205080304" pitchFamily="49" charset="-128"/>
            </a:endParaRPr>
          </a:p>
          <a:p>
            <a:pPr marL="1371600" indent="-1371600">
              <a:spcBef>
                <a:spcPts val="0"/>
              </a:spcBef>
              <a:tabLst>
                <a:tab pos="971550" algn="l"/>
              </a:tabLst>
            </a:pPr>
            <a:r>
              <a:rPr lang="en-GB" sz="2800" b="1" dirty="0" err="1">
                <a:ea typeface="MS PGothic" panose="020B0600070205080204" pitchFamily="34" charset="-128"/>
                <a:cs typeface="Arial" panose="020B0604020202020204" pitchFamily="34" charset="0"/>
              </a:rPr>
              <a:t>Jatiya</a:t>
            </a:r>
            <a:r>
              <a:rPr lang="en-GB" sz="2800" b="1" dirty="0">
                <a:ea typeface="MS PGothic" panose="020B0600070205080204" pitchFamily="34" charset="-128"/>
                <a:cs typeface="Arial" panose="020B0604020202020204" pitchFamily="34" charset="0"/>
              </a:rPr>
              <a:t> </a:t>
            </a:r>
            <a:r>
              <a:rPr lang="en-GB" sz="2800" b="1" dirty="0" err="1">
                <a:ea typeface="MS PGothic" panose="020B0600070205080204" pitchFamily="34" charset="-128"/>
                <a:cs typeface="Arial" panose="020B0604020202020204" pitchFamily="34" charset="0"/>
              </a:rPr>
              <a:t>Kabi</a:t>
            </a:r>
            <a:r>
              <a:rPr lang="en-GB" sz="2800" b="1" dirty="0">
                <a:ea typeface="MS PGothic" panose="020B0600070205080204" pitchFamily="34" charset="-128"/>
                <a:cs typeface="Arial" panose="020B0604020202020204" pitchFamily="34" charset="0"/>
              </a:rPr>
              <a:t> </a:t>
            </a:r>
            <a:r>
              <a:rPr lang="en-GB" sz="2800" b="1" dirty="0" err="1">
                <a:ea typeface="MS PGothic" panose="020B0600070205080204" pitchFamily="34" charset="-128"/>
                <a:cs typeface="Arial" panose="020B0604020202020204" pitchFamily="34" charset="0"/>
              </a:rPr>
              <a:t>Kazi</a:t>
            </a:r>
            <a:r>
              <a:rPr lang="en-GB" sz="2800" b="1" dirty="0">
                <a:ea typeface="MS PGothic" panose="020B0600070205080204" pitchFamily="34" charset="-128"/>
                <a:cs typeface="Arial" panose="020B0604020202020204" pitchFamily="34" charset="0"/>
              </a:rPr>
              <a:t> Nazrul Islam University, Bangladesh</a:t>
            </a:r>
            <a:endParaRPr lang="en-US" sz="2800" dirty="0">
              <a:ea typeface="MS Mincho" panose="02020609040205080304" pitchFamily="49" charset="-128"/>
            </a:endParaRPr>
          </a:p>
          <a:p>
            <a:pPr marL="1371600" indent="-1371600">
              <a:spcBef>
                <a:spcPts val="0"/>
              </a:spcBef>
              <a:tabLst>
                <a:tab pos="971550" algn="l"/>
              </a:tabLst>
            </a:pPr>
            <a:r>
              <a:rPr lang="en-AU" sz="2800" dirty="0">
                <a:ea typeface="MS Mincho" panose="02020609040205080304" pitchFamily="49" charset="-128"/>
              </a:rPr>
              <a:t>Email: </a:t>
            </a:r>
            <a:r>
              <a:rPr lang="en-AU" sz="2800" dirty="0">
                <a:ea typeface="MS Mincho" panose="02020609040205080304" pitchFamily="49" charset="-128"/>
                <a:hlinkClick r:id="rId3">
                  <a:extLst>
                    <a:ext uri="{A12FA001-AC4F-418D-AE19-62706E023703}">
                      <ahyp:hlinkClr xmlns:ahyp="http://schemas.microsoft.com/office/drawing/2018/hyperlinkcolor" val="tx"/>
                    </a:ext>
                  </a:extLst>
                </a:hlinkClick>
              </a:rPr>
              <a:t>mjferdous_cse@jkkniu.edu.bd</a:t>
            </a:r>
            <a:r>
              <a:rPr lang="en-AU" sz="2800" dirty="0">
                <a:ea typeface="MS Mincho" panose="02020609040205080304" pitchFamily="49" charset="-128"/>
              </a:rPr>
              <a:t>, mjannatul@gmail.com</a:t>
            </a:r>
            <a:r>
              <a:rPr lang="en-GB" sz="2800" b="1" dirty="0">
                <a:ea typeface="MS PGothic" panose="020B0600070205080204" pitchFamily="34" charset="-128"/>
                <a:cs typeface="Arial" panose="020B0604020202020204" pitchFamily="34" charset="0"/>
              </a:rPr>
              <a:t>	</a:t>
            </a:r>
            <a:endParaRPr lang="en-US" sz="2800" dirty="0">
              <a:ea typeface="MS Mincho" panose="02020609040205080304" pitchFamily="49" charset="-128"/>
            </a:endParaRPr>
          </a:p>
          <a:p>
            <a:endParaRPr lang="en-US" dirty="0">
              <a:solidFill>
                <a:schemeClr val="tx1"/>
              </a:solidFill>
            </a:endParaRPr>
          </a:p>
        </p:txBody>
      </p:sp>
      <p:pic>
        <p:nvPicPr>
          <p:cNvPr id="5" name="Picture 3" descr="C:\Users\User\Desktop\jkkniu_monogram.jpg"/>
          <p:cNvPicPr>
            <a:picLocks noChangeAspect="1" noChangeArrowheads="1"/>
          </p:cNvPicPr>
          <p:nvPr/>
        </p:nvPicPr>
        <p:blipFill>
          <a:blip r:embed="rId4"/>
          <a:srcRect/>
          <a:stretch>
            <a:fillRect/>
          </a:stretch>
        </p:blipFill>
        <p:spPr bwMode="auto">
          <a:xfrm>
            <a:off x="5378252" y="2023885"/>
            <a:ext cx="1765497" cy="1709915"/>
          </a:xfrm>
          <a:prstGeom prst="rect">
            <a:avLst/>
          </a:prstGeom>
          <a:noFill/>
          <a:ln>
            <a:solidFill>
              <a:schemeClr val="tx1"/>
            </a:solidFill>
          </a:ln>
        </p:spPr>
      </p:pic>
      <p:sp>
        <p:nvSpPr>
          <p:cNvPr id="7" name="Rectangle 6"/>
          <p:cNvSpPr/>
          <p:nvPr/>
        </p:nvSpPr>
        <p:spPr>
          <a:xfrm>
            <a:off x="5105401" y="6400800"/>
            <a:ext cx="2315762" cy="369332"/>
          </a:xfrm>
          <a:prstGeom prst="rect">
            <a:avLst/>
          </a:prstGeom>
        </p:spPr>
        <p:txBody>
          <a:bodyPr wrap="none">
            <a:spAutoFit/>
          </a:bodyPr>
          <a:lstStyle/>
          <a:p>
            <a:r>
              <a:rPr lang="en-US" dirty="0"/>
              <a:t>24th  September, 2024</a:t>
            </a:r>
          </a:p>
        </p:txBody>
      </p:sp>
      <p:sp>
        <p:nvSpPr>
          <p:cNvPr id="8" name="TextBox 7">
            <a:extLst>
              <a:ext uri="{FF2B5EF4-FFF2-40B4-BE49-F238E27FC236}">
                <a16:creationId xmlns:a16="http://schemas.microsoft.com/office/drawing/2014/main" id="{D7F9C3C6-1A5D-498C-99EB-033CEDC0D64E}"/>
              </a:ext>
            </a:extLst>
          </p:cNvPr>
          <p:cNvSpPr txBox="1"/>
          <p:nvPr/>
        </p:nvSpPr>
        <p:spPr>
          <a:xfrm>
            <a:off x="2286000" y="685801"/>
            <a:ext cx="7848600" cy="1015663"/>
          </a:xfrm>
          <a:prstGeom prst="rect">
            <a:avLst/>
          </a:prstGeom>
          <a:noFill/>
        </p:spPr>
        <p:txBody>
          <a:bodyPr wrap="square">
            <a:spAutoFit/>
          </a:bodyPr>
          <a:lstStyle/>
          <a:p>
            <a:pPr algn="ctr"/>
            <a:r>
              <a:rPr lang="en-US" sz="2800" dirty="0">
                <a:solidFill>
                  <a:srgbClr val="7030A0"/>
                </a:solidFill>
                <a:latin typeface="Arial" panose="020B0604020202020204" pitchFamily="34" charset="0"/>
                <a:ea typeface="Calibri" panose="020F0502020204030204" pitchFamily="34" charset="0"/>
                <a:cs typeface="Arial" panose="020B0604020202020204" pitchFamily="34" charset="0"/>
              </a:rPr>
              <a:t>CSE 229:</a:t>
            </a:r>
            <a:r>
              <a:rPr lang="en-US" sz="3200" dirty="0">
                <a:effectLst/>
                <a:latin typeface="Calibri" panose="020F0502020204030204" pitchFamily="34" charset="0"/>
                <a:ea typeface="Calibri" panose="020F0502020204030204" pitchFamily="34" charset="0"/>
                <a:cs typeface="Times New Roman" panose="02020603050405020304" pitchFamily="18" charset="0"/>
              </a:rPr>
              <a:t>Engineering ethics and cyber law</a:t>
            </a:r>
          </a:p>
          <a:p>
            <a:pPr algn="ct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0327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3ED7F57-0686-695D-D71B-0FE5799AC229}"/>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2B4AAC6F-FD67-0C66-14BF-0A10F0E6FF60}"/>
              </a:ext>
            </a:extLst>
          </p:cNvPr>
          <p:cNvSpPr>
            <a:spLocks noGrp="1"/>
          </p:cNvSpPr>
          <p:nvPr>
            <p:ph type="sldNum" sz="quarter" idx="12"/>
          </p:nvPr>
        </p:nvSpPr>
        <p:spPr/>
        <p:txBody>
          <a:bodyPr/>
          <a:lstStyle/>
          <a:p>
            <a:fld id="{77952762-FE96-4E6C-A37C-1133FEC00D54}" type="slidenum">
              <a:rPr lang="en-US" smtClean="0"/>
              <a:t>10</a:t>
            </a:fld>
            <a:endParaRPr lang="en-US"/>
          </a:p>
        </p:txBody>
      </p:sp>
      <p:pic>
        <p:nvPicPr>
          <p:cNvPr id="9" name="Picture 8">
            <a:extLst>
              <a:ext uri="{FF2B5EF4-FFF2-40B4-BE49-F238E27FC236}">
                <a16:creationId xmlns:a16="http://schemas.microsoft.com/office/drawing/2014/main" id="{3295AFD4-841F-BB4C-25FD-4014905F20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3687" y="1719262"/>
            <a:ext cx="6524625" cy="3419475"/>
          </a:xfrm>
          <a:prstGeom prst="rect">
            <a:avLst/>
          </a:prstGeom>
        </p:spPr>
      </p:pic>
    </p:spTree>
    <p:extLst>
      <p:ext uri="{BB962C8B-B14F-4D97-AF65-F5344CB8AC3E}">
        <p14:creationId xmlns:p14="http://schemas.microsoft.com/office/powerpoint/2010/main" val="136833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779F2-8CDD-369C-245B-FE5D772468BE}"/>
              </a:ext>
            </a:extLst>
          </p:cNvPr>
          <p:cNvSpPr>
            <a:spLocks noGrp="1"/>
          </p:cNvSpPr>
          <p:nvPr>
            <p:ph type="title"/>
          </p:nvPr>
        </p:nvSpPr>
        <p:spPr/>
        <p:txBody>
          <a:bodyPr/>
          <a:lstStyle/>
          <a:p>
            <a:pPr algn="ctr"/>
            <a:r>
              <a:rPr lang="en-US" sz="2800" dirty="0">
                <a:solidFill>
                  <a:srgbClr val="7030A0"/>
                </a:solidFill>
                <a:effectLst/>
                <a:latin typeface="Times New Roman" panose="02020603050405020304" pitchFamily="18" charset="0"/>
                <a:ea typeface="Times New Roman" panose="02020603050405020304" pitchFamily="18" charset="0"/>
                <a:cs typeface="Vrinda" panose="020B0502040204020203" pitchFamily="34" charset="0"/>
              </a:rPr>
              <a:t>Developing ethical analysis skills and professional values</a:t>
            </a:r>
            <a:br>
              <a:rPr lang="en-US" sz="1800" dirty="0">
                <a:effectLst/>
                <a:latin typeface="Calibri" panose="020F0502020204030204" pitchFamily="34" charset="0"/>
                <a:ea typeface="Times New Roman" panose="02020603050405020304" pitchFamily="18" charset="0"/>
                <a:cs typeface="Vrinda" panose="020B0502040204020203" pitchFamily="34" charset="0"/>
              </a:rPr>
            </a:br>
            <a:endParaRPr lang="en-US" dirty="0"/>
          </a:p>
        </p:txBody>
      </p:sp>
      <p:sp>
        <p:nvSpPr>
          <p:cNvPr id="3" name="Content Placeholder 2">
            <a:extLst>
              <a:ext uri="{FF2B5EF4-FFF2-40B4-BE49-F238E27FC236}">
                <a16:creationId xmlns:a16="http://schemas.microsoft.com/office/drawing/2014/main" id="{2FA2E0DD-D677-6F28-A337-85F2BE417797}"/>
              </a:ext>
            </a:extLst>
          </p:cNvPr>
          <p:cNvSpPr>
            <a:spLocks noGrp="1"/>
          </p:cNvSpPr>
          <p:nvPr>
            <p:ph idx="1"/>
          </p:nvPr>
        </p:nvSpPr>
        <p:spPr/>
        <p:txBody>
          <a:bodyPr>
            <a:normAutofit fontScale="77500" lnSpcReduction="20000"/>
          </a:bodyPr>
          <a:lstStyle/>
          <a:p>
            <a:r>
              <a:rPr lang="en-US" dirty="0">
                <a:hlinkClick r:id="rId2"/>
              </a:rPr>
              <a:t>https://www.careeraddict.com/ethics-professional-growth-career-development</a:t>
            </a:r>
            <a:r>
              <a:rPr lang="en-US" dirty="0"/>
              <a:t> </a:t>
            </a:r>
          </a:p>
          <a:p>
            <a:r>
              <a:rPr lang="en-US" b="1" dirty="0"/>
              <a:t>The Importance of Ethics in Professional Development</a:t>
            </a:r>
          </a:p>
          <a:p>
            <a:pPr marL="0" indent="0">
              <a:buNone/>
            </a:pPr>
            <a:r>
              <a:rPr lang="en-US" dirty="0"/>
              <a:t>They build up your reputation</a:t>
            </a:r>
          </a:p>
          <a:p>
            <a:pPr marL="0" indent="0">
              <a:buNone/>
            </a:pPr>
            <a:r>
              <a:rPr lang="en-US" dirty="0"/>
              <a:t>They provide emotional security</a:t>
            </a:r>
          </a:p>
          <a:p>
            <a:pPr marL="0" indent="0">
              <a:buNone/>
            </a:pPr>
            <a:r>
              <a:rPr lang="en-US" dirty="0"/>
              <a:t>They promote teamwork</a:t>
            </a:r>
          </a:p>
          <a:p>
            <a:pPr marL="0" indent="0">
              <a:buNone/>
            </a:pPr>
            <a:r>
              <a:rPr lang="en-US" dirty="0"/>
              <a:t>They enhance your commitment and performance</a:t>
            </a:r>
          </a:p>
          <a:p>
            <a:pPr marL="0" indent="0">
              <a:buNone/>
            </a:pPr>
            <a:r>
              <a:rPr lang="en-US" dirty="0"/>
              <a:t>They attract talent</a:t>
            </a:r>
          </a:p>
          <a:p>
            <a:pPr marL="0" indent="0">
              <a:buNone/>
            </a:pPr>
            <a:r>
              <a:rPr lang="en-US" dirty="0"/>
              <a:t>They establish a code of conduct</a:t>
            </a:r>
          </a:p>
          <a:p>
            <a:pPr marL="0" indent="0">
              <a:buNone/>
            </a:pPr>
            <a:r>
              <a:rPr lang="en-US" dirty="0"/>
              <a:t>They can make you a role model</a:t>
            </a:r>
          </a:p>
          <a:p>
            <a:pPr marL="0" indent="0">
              <a:buNone/>
            </a:pPr>
            <a:r>
              <a:rPr lang="en-US" dirty="0"/>
              <a:t>They lead to business growth</a:t>
            </a:r>
          </a:p>
          <a:p>
            <a:pPr marL="0" indent="0">
              <a:buNone/>
            </a:pPr>
            <a:r>
              <a:rPr lang="en-US" dirty="0"/>
              <a:t>They widen your network</a:t>
            </a:r>
          </a:p>
          <a:p>
            <a:pPr marL="0" indent="0">
              <a:buNone/>
            </a:pPr>
            <a:r>
              <a:rPr lang="en-US" dirty="0"/>
              <a:t>They lead to highly valued work</a:t>
            </a:r>
          </a:p>
          <a:p>
            <a:pPr marL="0" indent="0">
              <a:buNone/>
            </a:pPr>
            <a:endParaRPr lang="en-US" dirty="0"/>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D12B360E-56EC-8456-1FDB-D9D8119E02B7}"/>
              </a:ext>
            </a:extLst>
          </p:cNvPr>
          <p:cNvSpPr>
            <a:spLocks noGrp="1"/>
          </p:cNvSpPr>
          <p:nvPr>
            <p:ph type="dt" sz="half" idx="10"/>
          </p:nvPr>
        </p:nvSpPr>
        <p:spPr/>
        <p:txBody>
          <a:bodyPr/>
          <a:lstStyle/>
          <a:p>
            <a:fld id="{A030E735-03D2-4692-A7E5-E7F94F466A16}" type="datetime1">
              <a:rPr lang="en-US" smtClean="0"/>
              <a:t>06-Aug-25</a:t>
            </a:fld>
            <a:endParaRPr lang="en-US"/>
          </a:p>
        </p:txBody>
      </p:sp>
      <p:sp>
        <p:nvSpPr>
          <p:cNvPr id="5" name="Slide Number Placeholder 4">
            <a:extLst>
              <a:ext uri="{FF2B5EF4-FFF2-40B4-BE49-F238E27FC236}">
                <a16:creationId xmlns:a16="http://schemas.microsoft.com/office/drawing/2014/main" id="{CECD44B0-30CB-80F6-5878-E86E6FCBED9B}"/>
              </a:ext>
            </a:extLst>
          </p:cNvPr>
          <p:cNvSpPr>
            <a:spLocks noGrp="1"/>
          </p:cNvSpPr>
          <p:nvPr>
            <p:ph type="sldNum" sz="quarter" idx="12"/>
          </p:nvPr>
        </p:nvSpPr>
        <p:spPr/>
        <p:txBody>
          <a:bodyPr/>
          <a:lstStyle/>
          <a:p>
            <a:fld id="{77952762-FE96-4E6C-A37C-1133FEC00D54}" type="slidenum">
              <a:rPr lang="en-US" smtClean="0"/>
              <a:t>11</a:t>
            </a:fld>
            <a:endParaRPr lang="en-US"/>
          </a:p>
        </p:txBody>
      </p:sp>
    </p:spTree>
    <p:extLst>
      <p:ext uri="{BB962C8B-B14F-4D97-AF65-F5344CB8AC3E}">
        <p14:creationId xmlns:p14="http://schemas.microsoft.com/office/powerpoint/2010/main" val="127769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0061FC-CC3F-269A-AC3D-83C7F2D1153E}"/>
              </a:ext>
            </a:extLst>
          </p:cNvPr>
          <p:cNvSpPr>
            <a:spLocks noGrp="1"/>
          </p:cNvSpPr>
          <p:nvPr>
            <p:ph idx="1"/>
          </p:nvPr>
        </p:nvSpPr>
        <p:spPr/>
        <p:txBody>
          <a:bodyPr>
            <a:normAutofit/>
          </a:bodyPr>
          <a:lstStyle/>
          <a:p>
            <a:pPr algn="just"/>
            <a:r>
              <a:rPr lang="en-US" dirty="0">
                <a:highlight>
                  <a:srgbClr val="FFFF00"/>
                </a:highlight>
              </a:rPr>
              <a:t>What are professional values and professional ethics?</a:t>
            </a:r>
          </a:p>
          <a:p>
            <a:pPr algn="just"/>
            <a:r>
              <a:rPr lang="en-US" dirty="0">
                <a:effectLst/>
              </a:rPr>
              <a:t>The major component of </a:t>
            </a:r>
            <a:r>
              <a:rPr lang="en-US" b="1" dirty="0">
                <a:effectLst/>
              </a:rPr>
              <a:t>professional values </a:t>
            </a:r>
            <a:r>
              <a:rPr lang="en-US" dirty="0">
                <a:effectLst/>
              </a:rPr>
              <a:t>is dedication toward work, self-motivation, motivation for others, responsibility, honesty, discipline, positive attitude toward every type of situation, etc.</a:t>
            </a:r>
          </a:p>
          <a:p>
            <a:pPr algn="just"/>
            <a:r>
              <a:rPr lang="en-US" dirty="0">
                <a:effectLst/>
              </a:rPr>
              <a:t> Similarly, the main component of </a:t>
            </a:r>
            <a:r>
              <a:rPr lang="en-US" b="1" dirty="0">
                <a:effectLst/>
              </a:rPr>
              <a:t>professional ethics </a:t>
            </a:r>
            <a:r>
              <a:rPr lang="en-US" dirty="0">
                <a:effectLst/>
              </a:rPr>
              <a:t>is accountability, transparency, adherence to law, etc. </a:t>
            </a:r>
          </a:p>
          <a:p>
            <a:pPr marL="0" indent="0">
              <a:buNone/>
            </a:pPr>
            <a:r>
              <a:rPr lang="en-US" dirty="0"/>
              <a:t>* Adherence attachment or commitment to a person, cause, or belief.</a:t>
            </a:r>
          </a:p>
        </p:txBody>
      </p:sp>
      <p:sp>
        <p:nvSpPr>
          <p:cNvPr id="4" name="Date Placeholder 3">
            <a:extLst>
              <a:ext uri="{FF2B5EF4-FFF2-40B4-BE49-F238E27FC236}">
                <a16:creationId xmlns:a16="http://schemas.microsoft.com/office/drawing/2014/main" id="{B253B636-F707-B63B-0E35-2D825490F19E}"/>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DCFBA5F1-FE8D-C1E5-2EDE-B2B86719E8B9}"/>
              </a:ext>
            </a:extLst>
          </p:cNvPr>
          <p:cNvSpPr>
            <a:spLocks noGrp="1"/>
          </p:cNvSpPr>
          <p:nvPr>
            <p:ph type="sldNum" sz="quarter" idx="12"/>
          </p:nvPr>
        </p:nvSpPr>
        <p:spPr/>
        <p:txBody>
          <a:bodyPr/>
          <a:lstStyle/>
          <a:p>
            <a:fld id="{77952762-FE96-4E6C-A37C-1133FEC00D54}" type="slidenum">
              <a:rPr lang="en-US" smtClean="0"/>
              <a:t>12</a:t>
            </a:fld>
            <a:endParaRPr lang="en-US"/>
          </a:p>
        </p:txBody>
      </p:sp>
    </p:spTree>
    <p:extLst>
      <p:ext uri="{BB962C8B-B14F-4D97-AF65-F5344CB8AC3E}">
        <p14:creationId xmlns:p14="http://schemas.microsoft.com/office/powerpoint/2010/main" val="1539960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C7B63-10DC-45F6-5727-AA3FB183B855}"/>
              </a:ext>
            </a:extLst>
          </p:cNvPr>
          <p:cNvSpPr>
            <a:spLocks noGrp="1"/>
          </p:cNvSpPr>
          <p:nvPr>
            <p:ph type="title"/>
          </p:nvPr>
        </p:nvSpPr>
        <p:spPr/>
        <p:txBody>
          <a:bodyPr>
            <a:normAutofit/>
          </a:bodyPr>
          <a:lstStyle/>
          <a:p>
            <a:pPr algn="ctr"/>
            <a:r>
              <a:rPr lang="en-US" sz="2400" kern="0" dirty="0">
                <a:solidFill>
                  <a:srgbClr val="7030A0"/>
                </a:solidFill>
                <a:effectLst/>
                <a:latin typeface="Times New Roman" panose="02020603050405020304" pitchFamily="18" charset="0"/>
                <a:ea typeface="Times New Roman" panose="02020603050405020304" pitchFamily="18" charset="0"/>
              </a:rPr>
              <a:t>Introduction to Yoga and meditation for professional excellence and stress management</a:t>
            </a:r>
            <a:endParaRPr lang="en-US" sz="2400" dirty="0">
              <a:solidFill>
                <a:srgbClr val="7030A0"/>
              </a:solidFill>
            </a:endParaRPr>
          </a:p>
        </p:txBody>
      </p:sp>
      <p:sp>
        <p:nvSpPr>
          <p:cNvPr id="3" name="Content Placeholder 2">
            <a:extLst>
              <a:ext uri="{FF2B5EF4-FFF2-40B4-BE49-F238E27FC236}">
                <a16:creationId xmlns:a16="http://schemas.microsoft.com/office/drawing/2014/main" id="{B46CDB2A-6507-FDB5-26C4-DB6D211E03ED}"/>
              </a:ext>
            </a:extLst>
          </p:cNvPr>
          <p:cNvSpPr>
            <a:spLocks noGrp="1"/>
          </p:cNvSpPr>
          <p:nvPr>
            <p:ph idx="1"/>
          </p:nvPr>
        </p:nvSpPr>
        <p:spPr/>
        <p:txBody>
          <a:bodyPr>
            <a:normAutofit fontScale="92500" lnSpcReduction="20000"/>
          </a:bodyPr>
          <a:lstStyle/>
          <a:p>
            <a:r>
              <a:rPr lang="en-US" sz="2000" dirty="0">
                <a:solidFill>
                  <a:srgbClr val="7030A0"/>
                </a:solidFill>
              </a:rPr>
              <a:t>What is professional excellence?</a:t>
            </a:r>
          </a:p>
          <a:p>
            <a:pPr marL="0" indent="0">
              <a:buNone/>
            </a:pPr>
            <a:r>
              <a:rPr lang="en-US" sz="2000" dirty="0">
                <a:effectLst/>
              </a:rPr>
              <a:t> Professional excellence means </a:t>
            </a:r>
            <a:r>
              <a:rPr lang="en-US" sz="2000" b="1" dirty="0">
                <a:effectLst/>
              </a:rPr>
              <a:t>being recognized for your skills as a communicator and serving as a role model to others</a:t>
            </a:r>
            <a:r>
              <a:rPr lang="en-US" sz="2000" dirty="0">
                <a:effectLst/>
              </a:rPr>
              <a:t>. </a:t>
            </a:r>
            <a:r>
              <a:rPr lang="en-US" sz="2000" dirty="0">
                <a:effectLst/>
                <a:highlight>
                  <a:srgbClr val="FFFF00"/>
                </a:highlight>
              </a:rPr>
              <a:t>Professional excellence is normally associated with knowledge and skill.</a:t>
            </a:r>
          </a:p>
          <a:p>
            <a:endParaRPr lang="en-US" sz="2000" dirty="0">
              <a:solidFill>
                <a:srgbClr val="7030A0"/>
              </a:solidFill>
            </a:endParaRPr>
          </a:p>
          <a:p>
            <a:r>
              <a:rPr lang="en-US" sz="2000" dirty="0">
                <a:solidFill>
                  <a:srgbClr val="7030A0"/>
                </a:solidFill>
              </a:rPr>
              <a:t>How do yoga and meditation help in professional excellence and stress management?</a:t>
            </a:r>
          </a:p>
          <a:p>
            <a:pPr marL="0" indent="0">
              <a:buNone/>
            </a:pPr>
            <a:r>
              <a:rPr lang="en-US" sz="2000" dirty="0"/>
              <a:t> Yoga and Meditation together help an individual to</a:t>
            </a:r>
            <a:br>
              <a:rPr lang="en-US" sz="2000" dirty="0"/>
            </a:br>
            <a:br>
              <a:rPr lang="en-US" sz="2000" dirty="0"/>
            </a:br>
            <a:r>
              <a:rPr lang="en-US" sz="2000" dirty="0"/>
              <a:t>This practice optimizes the body's sympathetic responses to stressful stimuli and restores autonomic regulatory reflex mechanisms associated with stress.</a:t>
            </a:r>
          </a:p>
          <a:p>
            <a:r>
              <a:rPr lang="en-US" sz="2000" dirty="0">
                <a:solidFill>
                  <a:srgbClr val="7030A0"/>
                </a:solidFill>
              </a:rPr>
              <a:t>What is the role of yoga in professional excellence?</a:t>
            </a:r>
          </a:p>
          <a:p>
            <a:pPr marL="0" indent="0">
              <a:buNone/>
            </a:pPr>
            <a:r>
              <a:rPr lang="en-US" sz="2000" dirty="0">
                <a:effectLst/>
              </a:rPr>
              <a:t>Yoga provides effective stress management techniques through deep breathing, relaxation, and mindfulness. Regular practice of yoga can </a:t>
            </a:r>
            <a:r>
              <a:rPr lang="en-US" sz="2000" b="1" dirty="0">
                <a:effectLst/>
              </a:rPr>
              <a:t>help professionals reduce stress levels, enhance focus, and maintain a calm and composed demeanor even during challenging situations</a:t>
            </a:r>
            <a:r>
              <a:rPr lang="en-US" sz="2000" dirty="0">
                <a:effectLst/>
              </a:rPr>
              <a:t>.</a:t>
            </a:r>
          </a:p>
          <a:p>
            <a:pPr marL="0" indent="0">
              <a:buNone/>
            </a:pPr>
            <a:r>
              <a:rPr lang="en-US" sz="2000" dirty="0">
                <a:hlinkClick r:id="rId2"/>
              </a:rPr>
              <a:t>https://www.londonspring.org/yoga-and-meditation-for-professional-excellence-and-stress-management/</a:t>
            </a:r>
            <a:r>
              <a:rPr lang="en-US" sz="2000" dirty="0"/>
              <a:t> </a:t>
            </a:r>
          </a:p>
          <a:p>
            <a:endParaRPr lang="en-US" dirty="0"/>
          </a:p>
        </p:txBody>
      </p:sp>
      <p:sp>
        <p:nvSpPr>
          <p:cNvPr id="4" name="Date Placeholder 3">
            <a:extLst>
              <a:ext uri="{FF2B5EF4-FFF2-40B4-BE49-F238E27FC236}">
                <a16:creationId xmlns:a16="http://schemas.microsoft.com/office/drawing/2014/main" id="{E354D188-DB6F-88BA-7A72-082335CDBC0D}"/>
              </a:ext>
            </a:extLst>
          </p:cNvPr>
          <p:cNvSpPr>
            <a:spLocks noGrp="1"/>
          </p:cNvSpPr>
          <p:nvPr>
            <p:ph type="dt" sz="half" idx="10"/>
          </p:nvPr>
        </p:nvSpPr>
        <p:spPr/>
        <p:txBody>
          <a:bodyPr/>
          <a:lstStyle/>
          <a:p>
            <a:fld id="{3B23E40A-AC8D-4C53-96B5-E6E3438950A9}" type="datetime1">
              <a:rPr lang="en-US" smtClean="0"/>
              <a:t>06-Aug-25</a:t>
            </a:fld>
            <a:endParaRPr lang="en-US"/>
          </a:p>
        </p:txBody>
      </p:sp>
      <p:sp>
        <p:nvSpPr>
          <p:cNvPr id="5" name="Slide Number Placeholder 4">
            <a:extLst>
              <a:ext uri="{FF2B5EF4-FFF2-40B4-BE49-F238E27FC236}">
                <a16:creationId xmlns:a16="http://schemas.microsoft.com/office/drawing/2014/main" id="{E3E3E0B3-62C5-FBE8-A575-2C72B26F59CD}"/>
              </a:ext>
            </a:extLst>
          </p:cNvPr>
          <p:cNvSpPr>
            <a:spLocks noGrp="1"/>
          </p:cNvSpPr>
          <p:nvPr>
            <p:ph type="sldNum" sz="quarter" idx="12"/>
          </p:nvPr>
        </p:nvSpPr>
        <p:spPr/>
        <p:txBody>
          <a:bodyPr/>
          <a:lstStyle/>
          <a:p>
            <a:fld id="{77952762-FE96-4E6C-A37C-1133FEC00D54}" type="slidenum">
              <a:rPr lang="en-US" smtClean="0"/>
              <a:t>13</a:t>
            </a:fld>
            <a:endParaRPr lang="en-US"/>
          </a:p>
        </p:txBody>
      </p:sp>
    </p:spTree>
    <p:extLst>
      <p:ext uri="{BB962C8B-B14F-4D97-AF65-F5344CB8AC3E}">
        <p14:creationId xmlns:p14="http://schemas.microsoft.com/office/powerpoint/2010/main" val="2247385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7A9E23F-6843-5932-115F-C10127230C98}"/>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BE49A2B1-753C-BCEA-FEFF-89AFAAFAE93F}"/>
              </a:ext>
            </a:extLst>
          </p:cNvPr>
          <p:cNvSpPr>
            <a:spLocks noGrp="1"/>
          </p:cNvSpPr>
          <p:nvPr>
            <p:ph type="sldNum" sz="quarter" idx="12"/>
          </p:nvPr>
        </p:nvSpPr>
        <p:spPr/>
        <p:txBody>
          <a:bodyPr/>
          <a:lstStyle/>
          <a:p>
            <a:fld id="{77952762-FE96-4E6C-A37C-1133FEC00D54}" type="slidenum">
              <a:rPr lang="en-US" smtClean="0"/>
              <a:t>14</a:t>
            </a:fld>
            <a:endParaRPr lang="en-US"/>
          </a:p>
        </p:txBody>
      </p:sp>
      <p:pic>
        <p:nvPicPr>
          <p:cNvPr id="7" name="Picture 6">
            <a:extLst>
              <a:ext uri="{FF2B5EF4-FFF2-40B4-BE49-F238E27FC236}">
                <a16:creationId xmlns:a16="http://schemas.microsoft.com/office/drawing/2014/main" id="{DE5EDC6F-B592-CADA-03C9-F9DF5A77B3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920" y="1327868"/>
            <a:ext cx="10891520" cy="4524292"/>
          </a:xfrm>
          <a:prstGeom prst="rect">
            <a:avLst/>
          </a:prstGeom>
        </p:spPr>
      </p:pic>
    </p:spTree>
    <p:extLst>
      <p:ext uri="{BB962C8B-B14F-4D97-AF65-F5344CB8AC3E}">
        <p14:creationId xmlns:p14="http://schemas.microsoft.com/office/powerpoint/2010/main" val="23755552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A8248-A99D-441E-9572-C98C357AFA2E}"/>
              </a:ext>
            </a:extLst>
          </p:cNvPr>
          <p:cNvSpPr>
            <a:spLocks noGrp="1"/>
          </p:cNvSpPr>
          <p:nvPr>
            <p:ph type="title"/>
          </p:nvPr>
        </p:nvSpPr>
        <p:spPr/>
        <p:txBody>
          <a:bodyPr/>
          <a:lstStyle/>
          <a:p>
            <a:pPr algn="ctr"/>
            <a:r>
              <a:rPr lang="en-US" sz="3200" b="1" dirty="0">
                <a:solidFill>
                  <a:srgbClr val="7030A0"/>
                </a:solidFill>
                <a:highlight>
                  <a:srgbClr val="FFFF00"/>
                </a:highlight>
                <a:latin typeface="+mn-lt"/>
              </a:rPr>
              <a:t>What is Cyber Law?</a:t>
            </a:r>
            <a:br>
              <a:rPr lang="en-US" b="1" dirty="0">
                <a:latin typeface="+mn-lt"/>
              </a:rPr>
            </a:br>
            <a:endParaRPr lang="en-US" dirty="0">
              <a:latin typeface="+mn-lt"/>
            </a:endParaRPr>
          </a:p>
        </p:txBody>
      </p:sp>
      <p:sp>
        <p:nvSpPr>
          <p:cNvPr id="3" name="Content Placeholder 2">
            <a:extLst>
              <a:ext uri="{FF2B5EF4-FFF2-40B4-BE49-F238E27FC236}">
                <a16:creationId xmlns:a16="http://schemas.microsoft.com/office/drawing/2014/main" id="{AC9EBF60-F1BA-671F-1B97-0FF949F16837}"/>
              </a:ext>
            </a:extLst>
          </p:cNvPr>
          <p:cNvSpPr>
            <a:spLocks noGrp="1"/>
          </p:cNvSpPr>
          <p:nvPr>
            <p:ph idx="1"/>
          </p:nvPr>
        </p:nvSpPr>
        <p:spPr/>
        <p:txBody>
          <a:bodyPr>
            <a:normAutofit/>
          </a:bodyPr>
          <a:lstStyle/>
          <a:p>
            <a:pPr algn="just"/>
            <a:r>
              <a:rPr lang="en-US" sz="2000" dirty="0">
                <a:highlight>
                  <a:srgbClr val="FFFF00"/>
                </a:highlight>
              </a:rPr>
              <a:t>Cyber law, also known as Internet Law. It is part of the overall legal system that is related to legal informatics and supervises the digital circulation of information, e-commerce, software, and information security. </a:t>
            </a:r>
            <a:r>
              <a:rPr lang="en-US" sz="2000" dirty="0"/>
              <a:t>It is associated with legal informatics and electronic elements, including information systems, computers, software, and hardware. It covers many areas, such as access to and usage of the Internet, encompassing various subtopics as well as freedom of expression, and online privacy.</a:t>
            </a:r>
            <a:endParaRPr lang="en-US" sz="2000" b="1" dirty="0"/>
          </a:p>
          <a:p>
            <a:pPr algn="just"/>
            <a:r>
              <a:rPr lang="en-US" sz="2000" dirty="0">
                <a:highlight>
                  <a:srgbClr val="FFFF00"/>
                </a:highlight>
              </a:rPr>
              <a:t>Cyber law deals with the legal aspects of cyberspace, the internet, and computing</a:t>
            </a:r>
            <a:r>
              <a:rPr lang="en-US" sz="2000" dirty="0"/>
              <a:t>. In a broader view, cyber law handles the issues of intellectual property, contracts, jurisdiction, data protection laws, privacy, and freedom of expression in the digital space.</a:t>
            </a:r>
          </a:p>
          <a:p>
            <a:pPr algn="just"/>
            <a:r>
              <a:rPr lang="en-US" sz="2000" dirty="0"/>
              <a:t>Cyber law is any law that applies to the internet and internet-related technologies. Cyber law is one of the newest areas of the legal system. This is because internet technology develops at such a rapid pace. Cyberlaw provides legal protections to people using the internet. This includes both businesses and everyday citizens. Understanding cyber law is of the utmost importance to anyone who uses the internet. </a:t>
            </a:r>
            <a:r>
              <a:rPr lang="en-US" sz="2000" dirty="0">
                <a:highlight>
                  <a:srgbClr val="FFFF00"/>
                </a:highlight>
              </a:rPr>
              <a:t>Cyber Law has also been referred to as the "law of the internet."</a:t>
            </a:r>
          </a:p>
          <a:p>
            <a:endParaRPr lang="en-US" dirty="0"/>
          </a:p>
        </p:txBody>
      </p:sp>
      <p:sp>
        <p:nvSpPr>
          <p:cNvPr id="4" name="Date Placeholder 3">
            <a:extLst>
              <a:ext uri="{FF2B5EF4-FFF2-40B4-BE49-F238E27FC236}">
                <a16:creationId xmlns:a16="http://schemas.microsoft.com/office/drawing/2014/main" id="{7DC2312F-C512-17A0-BE90-CC922E6AB00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77DBB6-87C2-4651-9CC1-45177E7328D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06-Aug-25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FFDE298A-0C48-569A-F9FB-86D4FDEFFD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E424D-5075-4224-8131-82619CE12B1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06381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56CFA-4551-92CF-A2A0-D330E3824BF3}"/>
              </a:ext>
            </a:extLst>
          </p:cNvPr>
          <p:cNvSpPr>
            <a:spLocks noGrp="1"/>
          </p:cNvSpPr>
          <p:nvPr>
            <p:ph type="title"/>
          </p:nvPr>
        </p:nvSpPr>
        <p:spPr/>
        <p:txBody>
          <a:bodyPr/>
          <a:lstStyle/>
          <a:p>
            <a:pPr algn="ctr"/>
            <a:r>
              <a:rPr lang="en-US" dirty="0">
                <a:solidFill>
                  <a:srgbClr val="7030A0"/>
                </a:solidFill>
                <a:highlight>
                  <a:srgbClr val="FFFF00"/>
                </a:highlight>
              </a:rPr>
              <a:t>Cyberspace</a:t>
            </a:r>
          </a:p>
        </p:txBody>
      </p:sp>
      <p:sp>
        <p:nvSpPr>
          <p:cNvPr id="3" name="Content Placeholder 2">
            <a:extLst>
              <a:ext uri="{FF2B5EF4-FFF2-40B4-BE49-F238E27FC236}">
                <a16:creationId xmlns:a16="http://schemas.microsoft.com/office/drawing/2014/main" id="{30579B39-45DC-84C5-FB5C-8956EEEFD59F}"/>
              </a:ext>
            </a:extLst>
          </p:cNvPr>
          <p:cNvSpPr>
            <a:spLocks noGrp="1"/>
          </p:cNvSpPr>
          <p:nvPr>
            <p:ph idx="1"/>
          </p:nvPr>
        </p:nvSpPr>
        <p:spPr/>
        <p:txBody>
          <a:bodyPr>
            <a:normAutofit fontScale="92500" lnSpcReduction="20000"/>
          </a:bodyPr>
          <a:lstStyle/>
          <a:p>
            <a:pPr algn="just"/>
            <a:r>
              <a:rPr lang="en-US" dirty="0">
                <a:highlight>
                  <a:srgbClr val="FFFF00"/>
                </a:highlight>
              </a:rPr>
              <a:t>Cyberspace is that </a:t>
            </a:r>
            <a:r>
              <a:rPr lang="en-US" b="1" dirty="0">
                <a:highlight>
                  <a:srgbClr val="FFFF00"/>
                </a:highlight>
              </a:rPr>
              <a:t>space in which users share information, interact with each other; engage in discussions or social media platforms, and many other activities</a:t>
            </a:r>
            <a:r>
              <a:rPr lang="en-US" dirty="0">
                <a:highlight>
                  <a:srgbClr val="FFFF00"/>
                </a:highlight>
              </a:rPr>
              <a:t>.</a:t>
            </a:r>
          </a:p>
          <a:p>
            <a:pPr algn="just"/>
            <a:r>
              <a:rPr lang="en-US" dirty="0">
                <a:solidFill>
                  <a:srgbClr val="7030A0"/>
                </a:solidFill>
              </a:rPr>
              <a:t>What is an example of a cyberspace?</a:t>
            </a:r>
          </a:p>
          <a:p>
            <a:pPr algn="just"/>
            <a:r>
              <a:rPr lang="en-US" dirty="0">
                <a:effectLst/>
              </a:rPr>
              <a:t>Social networking sites such as </a:t>
            </a:r>
            <a:r>
              <a:rPr lang="en-US" b="1" dirty="0">
                <a:effectLst/>
              </a:rPr>
              <a:t>Facebook, Twitter, and Instagram</a:t>
            </a:r>
            <a:r>
              <a:rPr lang="en-US" dirty="0">
                <a:effectLst/>
              </a:rPr>
              <a:t> are examples of cyberspace where people can connect and communicate with each other, regardless of their physical location.</a:t>
            </a:r>
          </a:p>
          <a:p>
            <a:pPr algn="just"/>
            <a:r>
              <a:rPr lang="en-US" dirty="0">
                <a:solidFill>
                  <a:srgbClr val="7030A0"/>
                </a:solidFill>
              </a:rPr>
              <a:t>What are the features of cyberspace?</a:t>
            </a:r>
          </a:p>
          <a:p>
            <a:pPr algn="just"/>
            <a:r>
              <a:rPr lang="en-US" dirty="0"/>
              <a:t>Since cyberspace is a virtual space, it has no boundaries, mass, or gravity. It simply represents the interconnected space between computers, systems, and other networks. It exists in the form of bits and bytes – zeroes and ones (0's and 1's).</a:t>
            </a:r>
          </a:p>
        </p:txBody>
      </p:sp>
      <p:sp>
        <p:nvSpPr>
          <p:cNvPr id="4" name="Date Placeholder 3">
            <a:extLst>
              <a:ext uri="{FF2B5EF4-FFF2-40B4-BE49-F238E27FC236}">
                <a16:creationId xmlns:a16="http://schemas.microsoft.com/office/drawing/2014/main" id="{B2B25E13-E76B-E37D-D859-FB34A590D25F}"/>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251CB46D-C3A7-D5F8-B699-FCDA95D8B287}"/>
              </a:ext>
            </a:extLst>
          </p:cNvPr>
          <p:cNvSpPr>
            <a:spLocks noGrp="1"/>
          </p:cNvSpPr>
          <p:nvPr>
            <p:ph type="sldNum" sz="quarter" idx="12"/>
          </p:nvPr>
        </p:nvSpPr>
        <p:spPr/>
        <p:txBody>
          <a:bodyPr/>
          <a:lstStyle/>
          <a:p>
            <a:fld id="{77952762-FE96-4E6C-A37C-1133FEC00D54}" type="slidenum">
              <a:rPr lang="en-US" smtClean="0"/>
              <a:t>16</a:t>
            </a:fld>
            <a:endParaRPr lang="en-US"/>
          </a:p>
        </p:txBody>
      </p:sp>
    </p:spTree>
    <p:extLst>
      <p:ext uri="{BB962C8B-B14F-4D97-AF65-F5344CB8AC3E}">
        <p14:creationId xmlns:p14="http://schemas.microsoft.com/office/powerpoint/2010/main" val="33947227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39522A-57E5-0AA5-5869-048DC3EBC9F8}"/>
              </a:ext>
            </a:extLst>
          </p:cNvPr>
          <p:cNvSpPr>
            <a:spLocks noGrp="1"/>
          </p:cNvSpPr>
          <p:nvPr>
            <p:ph idx="1"/>
          </p:nvPr>
        </p:nvSpPr>
        <p:spPr/>
        <p:txBody>
          <a:bodyPr/>
          <a:lstStyle/>
          <a:p>
            <a:r>
              <a:rPr lang="en-US" dirty="0">
                <a:highlight>
                  <a:srgbClr val="FFFF00"/>
                </a:highlight>
              </a:rPr>
              <a:t>What is cyberspace and its components?</a:t>
            </a:r>
          </a:p>
          <a:p>
            <a:r>
              <a:rPr lang="en-US" dirty="0"/>
              <a:t>“Cyberspace is a global domain within the information environment consisting of the interdependent network of information systems infrastructures including the Internet, telecommunications networks, computer systems, and embedded processors and controllers.” ( National Institute of Standards and Technology)</a:t>
            </a:r>
          </a:p>
        </p:txBody>
      </p:sp>
      <p:sp>
        <p:nvSpPr>
          <p:cNvPr id="4" name="Date Placeholder 3">
            <a:extLst>
              <a:ext uri="{FF2B5EF4-FFF2-40B4-BE49-F238E27FC236}">
                <a16:creationId xmlns:a16="http://schemas.microsoft.com/office/drawing/2014/main" id="{5035EB5E-023E-9427-8D99-03F45B455F59}"/>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9A725118-82EA-AB60-2C6D-1BD7ADE20546}"/>
              </a:ext>
            </a:extLst>
          </p:cNvPr>
          <p:cNvSpPr>
            <a:spLocks noGrp="1"/>
          </p:cNvSpPr>
          <p:nvPr>
            <p:ph type="sldNum" sz="quarter" idx="12"/>
          </p:nvPr>
        </p:nvSpPr>
        <p:spPr/>
        <p:txBody>
          <a:bodyPr/>
          <a:lstStyle/>
          <a:p>
            <a:fld id="{77952762-FE96-4E6C-A37C-1133FEC00D54}" type="slidenum">
              <a:rPr lang="en-US" smtClean="0"/>
              <a:t>17</a:t>
            </a:fld>
            <a:endParaRPr lang="en-US"/>
          </a:p>
        </p:txBody>
      </p:sp>
    </p:spTree>
    <p:extLst>
      <p:ext uri="{BB962C8B-B14F-4D97-AF65-F5344CB8AC3E}">
        <p14:creationId xmlns:p14="http://schemas.microsoft.com/office/powerpoint/2010/main" val="12640133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27E0B-D188-BD62-AB5D-1D5D18C8D523}"/>
              </a:ext>
            </a:extLst>
          </p:cNvPr>
          <p:cNvSpPr>
            <a:spLocks noGrp="1"/>
          </p:cNvSpPr>
          <p:nvPr>
            <p:ph type="title"/>
          </p:nvPr>
        </p:nvSpPr>
        <p:spPr/>
        <p:txBody>
          <a:bodyPr>
            <a:normAutofit/>
          </a:bodyPr>
          <a:lstStyle/>
          <a:p>
            <a:pPr algn="ctr"/>
            <a:r>
              <a:rPr lang="en-US" sz="2800" dirty="0">
                <a:solidFill>
                  <a:srgbClr val="7030A0"/>
                </a:solidFill>
              </a:rPr>
              <a:t>Domains of Cyberspace</a:t>
            </a:r>
          </a:p>
        </p:txBody>
      </p:sp>
      <p:pic>
        <p:nvPicPr>
          <p:cNvPr id="7" name="Content Placeholder 6">
            <a:extLst>
              <a:ext uri="{FF2B5EF4-FFF2-40B4-BE49-F238E27FC236}">
                <a16:creationId xmlns:a16="http://schemas.microsoft.com/office/drawing/2014/main" id="{C008DF22-7EEB-FF81-81CE-998F9CBCD9B5}"/>
              </a:ext>
            </a:extLst>
          </p:cNvPr>
          <p:cNvPicPr>
            <a:picLocks noGrp="1" noChangeAspect="1"/>
          </p:cNvPicPr>
          <p:nvPr>
            <p:ph idx="1"/>
          </p:nvPr>
        </p:nvPicPr>
        <p:blipFill>
          <a:blip r:embed="rId2"/>
          <a:stretch>
            <a:fillRect/>
          </a:stretch>
        </p:blipFill>
        <p:spPr>
          <a:xfrm>
            <a:off x="1871662" y="1273651"/>
            <a:ext cx="7839075" cy="1533525"/>
          </a:xfrm>
        </p:spPr>
      </p:pic>
      <p:sp>
        <p:nvSpPr>
          <p:cNvPr id="4" name="Date Placeholder 3">
            <a:extLst>
              <a:ext uri="{FF2B5EF4-FFF2-40B4-BE49-F238E27FC236}">
                <a16:creationId xmlns:a16="http://schemas.microsoft.com/office/drawing/2014/main" id="{208B69B5-2D84-8730-25A6-B1FA808025D7}"/>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405EF0C7-CE46-3CB0-CC3E-5CAA5AE1DB6E}"/>
              </a:ext>
            </a:extLst>
          </p:cNvPr>
          <p:cNvSpPr>
            <a:spLocks noGrp="1"/>
          </p:cNvSpPr>
          <p:nvPr>
            <p:ph type="sldNum" sz="quarter" idx="12"/>
          </p:nvPr>
        </p:nvSpPr>
        <p:spPr/>
        <p:txBody>
          <a:bodyPr/>
          <a:lstStyle/>
          <a:p>
            <a:fld id="{77952762-FE96-4E6C-A37C-1133FEC00D54}" type="slidenum">
              <a:rPr lang="en-US" smtClean="0"/>
              <a:t>18</a:t>
            </a:fld>
            <a:endParaRPr lang="en-US"/>
          </a:p>
        </p:txBody>
      </p:sp>
      <p:sp>
        <p:nvSpPr>
          <p:cNvPr id="9" name="TextBox 8">
            <a:extLst>
              <a:ext uri="{FF2B5EF4-FFF2-40B4-BE49-F238E27FC236}">
                <a16:creationId xmlns:a16="http://schemas.microsoft.com/office/drawing/2014/main" id="{488C9741-E07A-273D-FEEF-75BD65F1D0E6}"/>
              </a:ext>
            </a:extLst>
          </p:cNvPr>
          <p:cNvSpPr txBox="1"/>
          <p:nvPr/>
        </p:nvSpPr>
        <p:spPr>
          <a:xfrm>
            <a:off x="1351280" y="2940030"/>
            <a:ext cx="9712960" cy="3970318"/>
          </a:xfrm>
          <a:prstGeom prst="rect">
            <a:avLst/>
          </a:prstGeom>
          <a:noFill/>
        </p:spPr>
        <p:txBody>
          <a:bodyPr wrap="square">
            <a:spAutoFit/>
          </a:bodyPr>
          <a:lstStyle/>
          <a:p>
            <a:pPr algn="just"/>
            <a:r>
              <a:rPr lang="en-US" b="1" dirty="0"/>
              <a:t>The systems domain </a:t>
            </a:r>
            <a:r>
              <a:rPr lang="en-US" dirty="0"/>
              <a:t>comprises the technical foundation, infrastructure, and architecture of cyberspace. It includes hardware and software, as well as the infrastructure items supporting them, such as the electrical power grid.</a:t>
            </a:r>
          </a:p>
          <a:p>
            <a:pPr algn="just"/>
            <a:r>
              <a:rPr lang="en-US" b="1" dirty="0"/>
              <a:t>The content and application domain </a:t>
            </a:r>
            <a:r>
              <a:rPr lang="en-US" dirty="0"/>
              <a:t>contain both the information base that resides in cyberspace and the mechanisms for accessing and processing this information.</a:t>
            </a:r>
          </a:p>
          <a:p>
            <a:pPr algn="just"/>
            <a:r>
              <a:rPr lang="en-US" b="1" dirty="0"/>
              <a:t>Communication among people and interactions </a:t>
            </a:r>
            <a:r>
              <a:rPr lang="en-US" dirty="0"/>
              <a:t>between people and information occurs</a:t>
            </a:r>
          </a:p>
          <a:p>
            <a:pPr algn="just"/>
            <a:r>
              <a:rPr lang="en-US" dirty="0"/>
              <a:t>in the people and social domain. Businesses, consumers, advocacy groups, political campaigns, and social movements are in this domain.</a:t>
            </a:r>
          </a:p>
          <a:p>
            <a:pPr algn="just"/>
            <a:r>
              <a:rPr lang="en-US" b="1" dirty="0"/>
              <a:t>The governance domain overlays </a:t>
            </a:r>
            <a:r>
              <a:rPr lang="en-US" dirty="0"/>
              <a:t>all of the aspects of cyberspace, including the technological specifications for the systems domain, the conventions for data formatting and exchange in the content and application domain, and the legal frameworks of various countries associated with the people and social domain.</a:t>
            </a:r>
          </a:p>
          <a:p>
            <a:pPr algn="just"/>
            <a:r>
              <a:rPr lang="en-US" dirty="0">
                <a:hlinkClick r:id="rId3"/>
              </a:rPr>
              <a:t>https://ictd.portal.gov.bd/sites/default/files/files/ictd.portal.gov.bd/publications/effc311d_5097_46ba_afa4_5f44b60a93e6/Bangladesh%20Cyber%20Threat%20Landscape%202022.pdf</a:t>
            </a:r>
            <a:r>
              <a:rPr lang="en-US" dirty="0"/>
              <a:t> </a:t>
            </a:r>
          </a:p>
        </p:txBody>
      </p:sp>
    </p:spTree>
    <p:extLst>
      <p:ext uri="{BB962C8B-B14F-4D97-AF65-F5344CB8AC3E}">
        <p14:creationId xmlns:p14="http://schemas.microsoft.com/office/powerpoint/2010/main" val="20481024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62D14020-96F7-A108-2081-B0940D88038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37920" y="477520"/>
            <a:ext cx="10068559" cy="5699443"/>
          </a:xfrm>
        </p:spPr>
      </p:pic>
      <p:sp>
        <p:nvSpPr>
          <p:cNvPr id="4" name="Date Placeholder 3">
            <a:extLst>
              <a:ext uri="{FF2B5EF4-FFF2-40B4-BE49-F238E27FC236}">
                <a16:creationId xmlns:a16="http://schemas.microsoft.com/office/drawing/2014/main" id="{D6D88DBE-8E4F-AEEF-EAEA-EF45E71455BC}"/>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D04C7D05-F46F-2CF4-AE27-A8A61D45C8DA}"/>
              </a:ext>
            </a:extLst>
          </p:cNvPr>
          <p:cNvSpPr>
            <a:spLocks noGrp="1"/>
          </p:cNvSpPr>
          <p:nvPr>
            <p:ph type="sldNum" sz="quarter" idx="12"/>
          </p:nvPr>
        </p:nvSpPr>
        <p:spPr/>
        <p:txBody>
          <a:bodyPr/>
          <a:lstStyle/>
          <a:p>
            <a:fld id="{77952762-FE96-4E6C-A37C-1133FEC00D54}" type="slidenum">
              <a:rPr lang="en-US" smtClean="0"/>
              <a:t>19</a:t>
            </a:fld>
            <a:endParaRPr lang="en-US"/>
          </a:p>
        </p:txBody>
      </p:sp>
      <p:sp>
        <p:nvSpPr>
          <p:cNvPr id="9" name="TextBox 8">
            <a:extLst>
              <a:ext uri="{FF2B5EF4-FFF2-40B4-BE49-F238E27FC236}">
                <a16:creationId xmlns:a16="http://schemas.microsoft.com/office/drawing/2014/main" id="{5AC806CE-1964-0584-CF43-E643F26EA083}"/>
              </a:ext>
            </a:extLst>
          </p:cNvPr>
          <p:cNvSpPr txBox="1"/>
          <p:nvPr/>
        </p:nvSpPr>
        <p:spPr>
          <a:xfrm>
            <a:off x="2418080" y="18495"/>
            <a:ext cx="6096000" cy="400110"/>
          </a:xfrm>
          <a:prstGeom prst="rect">
            <a:avLst/>
          </a:prstGeom>
          <a:noFill/>
        </p:spPr>
        <p:txBody>
          <a:bodyPr wrap="square">
            <a:spAutoFit/>
          </a:bodyPr>
          <a:lstStyle/>
          <a:p>
            <a:r>
              <a:rPr lang="en-US" sz="2000" dirty="0">
                <a:solidFill>
                  <a:srgbClr val="7030A0"/>
                </a:solidFill>
              </a:rPr>
              <a:t>Cyber warfare </a:t>
            </a:r>
            <a:r>
              <a:rPr lang="en-US" sz="2000" dirty="0" err="1">
                <a:solidFill>
                  <a:srgbClr val="7030A0"/>
                </a:solidFill>
              </a:rPr>
              <a:t>Systemigram</a:t>
            </a:r>
            <a:r>
              <a:rPr lang="en-US" sz="2000" dirty="0">
                <a:solidFill>
                  <a:srgbClr val="7030A0"/>
                </a:solidFill>
              </a:rPr>
              <a:t>: Complete. </a:t>
            </a:r>
          </a:p>
        </p:txBody>
      </p:sp>
    </p:spTree>
    <p:extLst>
      <p:ext uri="{BB962C8B-B14F-4D97-AF65-F5344CB8AC3E}">
        <p14:creationId xmlns:p14="http://schemas.microsoft.com/office/powerpoint/2010/main" val="442695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8AB9F-F231-0E1F-CEA0-95CB4A7BED25}"/>
              </a:ext>
            </a:extLst>
          </p:cNvPr>
          <p:cNvSpPr>
            <a:spLocks noGrp="1"/>
          </p:cNvSpPr>
          <p:nvPr>
            <p:ph type="title"/>
          </p:nvPr>
        </p:nvSpPr>
        <p:spPr>
          <a:xfrm>
            <a:off x="838200" y="365125"/>
            <a:ext cx="10515600" cy="640715"/>
          </a:xfrm>
        </p:spPr>
        <p:txBody>
          <a:bodyPr>
            <a:normAutofit fontScale="90000"/>
          </a:bodyPr>
          <a:lstStyle/>
          <a:p>
            <a:pPr algn="ctr"/>
            <a:r>
              <a:rPr lang="en-US" sz="4400" b="1" dirty="0">
                <a:solidFill>
                  <a:srgbClr val="7030A0"/>
                </a:solidFill>
              </a:rPr>
              <a:t>Service-learning</a:t>
            </a:r>
            <a:endParaRPr lang="en-US" dirty="0"/>
          </a:p>
        </p:txBody>
      </p:sp>
      <p:sp>
        <p:nvSpPr>
          <p:cNvPr id="3" name="Content Placeholder 2">
            <a:extLst>
              <a:ext uri="{FF2B5EF4-FFF2-40B4-BE49-F238E27FC236}">
                <a16:creationId xmlns:a16="http://schemas.microsoft.com/office/drawing/2014/main" id="{55C2D435-71C6-678B-0B57-309998F84C5E}"/>
              </a:ext>
            </a:extLst>
          </p:cNvPr>
          <p:cNvSpPr>
            <a:spLocks noGrp="1"/>
          </p:cNvSpPr>
          <p:nvPr>
            <p:ph idx="1"/>
          </p:nvPr>
        </p:nvSpPr>
        <p:spPr>
          <a:xfrm>
            <a:off x="838200" y="1270000"/>
            <a:ext cx="10515600" cy="4906963"/>
          </a:xfrm>
        </p:spPr>
        <p:txBody>
          <a:bodyPr>
            <a:normAutofit/>
          </a:bodyPr>
          <a:lstStyle/>
          <a:p>
            <a:pPr marL="0" indent="0" algn="just">
              <a:buNone/>
            </a:pPr>
            <a:r>
              <a:rPr lang="en-US" sz="2000" dirty="0">
                <a:highlight>
                  <a:srgbClr val="FFFF00"/>
                </a:highlight>
              </a:rPr>
              <a:t>Service Learning is an educational approach where a student learns theories in the classroom and at the same time volunteers with an agency </a:t>
            </a:r>
            <a:r>
              <a:rPr lang="en-US" sz="2000" dirty="0"/>
              <a:t>(usually a non-profit or social service group) and engages in reflection activities to deepen their understanding of what is being taught.</a:t>
            </a:r>
          </a:p>
          <a:p>
            <a:pPr marL="0" indent="0" algn="just">
              <a:buNone/>
            </a:pPr>
            <a:r>
              <a:rPr lang="en-US" sz="2000" dirty="0"/>
              <a:t>It is a cycle of theories, practices, and reflection tools to broaden knowledge and critical thinking skills for social change.</a:t>
            </a:r>
          </a:p>
        </p:txBody>
      </p:sp>
      <p:sp>
        <p:nvSpPr>
          <p:cNvPr id="4" name="Date Placeholder 3">
            <a:extLst>
              <a:ext uri="{FF2B5EF4-FFF2-40B4-BE49-F238E27FC236}">
                <a16:creationId xmlns:a16="http://schemas.microsoft.com/office/drawing/2014/main" id="{52E94AA6-7D77-8DE7-1DB9-D00B548D8BBE}"/>
              </a:ext>
            </a:extLst>
          </p:cNvPr>
          <p:cNvSpPr>
            <a:spLocks noGrp="1"/>
          </p:cNvSpPr>
          <p:nvPr>
            <p:ph type="dt" sz="half" idx="10"/>
          </p:nvPr>
        </p:nvSpPr>
        <p:spPr/>
        <p:txBody>
          <a:bodyPr/>
          <a:lstStyle/>
          <a:p>
            <a:fld id="{C9C4ED87-8F8D-486B-8C40-33E067BEE963}" type="datetime1">
              <a:rPr lang="en-US" smtClean="0"/>
              <a:t>06-Aug-25</a:t>
            </a:fld>
            <a:endParaRPr lang="en-US"/>
          </a:p>
        </p:txBody>
      </p:sp>
      <p:sp>
        <p:nvSpPr>
          <p:cNvPr id="5" name="Slide Number Placeholder 4">
            <a:extLst>
              <a:ext uri="{FF2B5EF4-FFF2-40B4-BE49-F238E27FC236}">
                <a16:creationId xmlns:a16="http://schemas.microsoft.com/office/drawing/2014/main" id="{A628AAC5-A546-675A-76BD-EA80C191C037}"/>
              </a:ext>
            </a:extLst>
          </p:cNvPr>
          <p:cNvSpPr>
            <a:spLocks noGrp="1"/>
          </p:cNvSpPr>
          <p:nvPr>
            <p:ph type="sldNum" sz="quarter" idx="12"/>
          </p:nvPr>
        </p:nvSpPr>
        <p:spPr/>
        <p:txBody>
          <a:bodyPr/>
          <a:lstStyle/>
          <a:p>
            <a:fld id="{418E424D-5075-4224-8131-82619CE12B18}" type="slidenum">
              <a:rPr lang="en-US" smtClean="0"/>
              <a:t>2</a:t>
            </a:fld>
            <a:endParaRPr lang="en-US"/>
          </a:p>
        </p:txBody>
      </p:sp>
      <p:sp>
        <p:nvSpPr>
          <p:cNvPr id="8" name="TextBox 7">
            <a:extLst>
              <a:ext uri="{FF2B5EF4-FFF2-40B4-BE49-F238E27FC236}">
                <a16:creationId xmlns:a16="http://schemas.microsoft.com/office/drawing/2014/main" id="{2EEA827C-2043-19D4-7BB5-C875F6E13A5A}"/>
              </a:ext>
            </a:extLst>
          </p:cNvPr>
          <p:cNvSpPr txBox="1"/>
          <p:nvPr/>
        </p:nvSpPr>
        <p:spPr>
          <a:xfrm>
            <a:off x="755083" y="2900521"/>
            <a:ext cx="6096000" cy="646331"/>
          </a:xfrm>
          <a:prstGeom prst="rect">
            <a:avLst/>
          </a:prstGeom>
          <a:noFill/>
        </p:spPr>
        <p:txBody>
          <a:bodyPr wrap="square">
            <a:spAutoFit/>
          </a:bodyPr>
          <a:lstStyle/>
          <a:p>
            <a:r>
              <a:rPr lang="en-US" dirty="0">
                <a:hlinkClick r:id="rId2"/>
              </a:rPr>
              <a:t>https://www.elmhurst.edu/blog/what-is-service-learning/</a:t>
            </a:r>
            <a:endParaRPr lang="en-US" dirty="0"/>
          </a:p>
          <a:p>
            <a:endParaRPr lang="en-US" dirty="0"/>
          </a:p>
        </p:txBody>
      </p:sp>
      <p:pic>
        <p:nvPicPr>
          <p:cNvPr id="10" name="Picture 9">
            <a:extLst>
              <a:ext uri="{FF2B5EF4-FFF2-40B4-BE49-F238E27FC236}">
                <a16:creationId xmlns:a16="http://schemas.microsoft.com/office/drawing/2014/main" id="{A24118F4-AFFC-82C0-55BC-79276FDEB4ED}"/>
              </a:ext>
            </a:extLst>
          </p:cNvPr>
          <p:cNvPicPr>
            <a:picLocks noChangeAspect="1"/>
          </p:cNvPicPr>
          <p:nvPr/>
        </p:nvPicPr>
        <p:blipFill>
          <a:blip r:embed="rId3"/>
          <a:stretch>
            <a:fillRect/>
          </a:stretch>
        </p:blipFill>
        <p:spPr>
          <a:xfrm>
            <a:off x="6629400" y="2711449"/>
            <a:ext cx="5110223" cy="4010026"/>
          </a:xfrm>
          <a:prstGeom prst="rect">
            <a:avLst/>
          </a:prstGeom>
        </p:spPr>
      </p:pic>
    </p:spTree>
    <p:extLst>
      <p:ext uri="{BB962C8B-B14F-4D97-AF65-F5344CB8AC3E}">
        <p14:creationId xmlns:p14="http://schemas.microsoft.com/office/powerpoint/2010/main" val="8824959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F560469-0042-2BEB-9165-39FC66B1F4E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40000" y="477520"/>
            <a:ext cx="7051039" cy="5699443"/>
          </a:xfrm>
        </p:spPr>
      </p:pic>
      <p:sp>
        <p:nvSpPr>
          <p:cNvPr id="4" name="Date Placeholder 3">
            <a:extLst>
              <a:ext uri="{FF2B5EF4-FFF2-40B4-BE49-F238E27FC236}">
                <a16:creationId xmlns:a16="http://schemas.microsoft.com/office/drawing/2014/main" id="{1124FF37-A10D-3129-D0F0-05C97A71A2B9}"/>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79909754-732F-2AAB-55D2-71358C138945}"/>
              </a:ext>
            </a:extLst>
          </p:cNvPr>
          <p:cNvSpPr>
            <a:spLocks noGrp="1"/>
          </p:cNvSpPr>
          <p:nvPr>
            <p:ph type="sldNum" sz="quarter" idx="12"/>
          </p:nvPr>
        </p:nvSpPr>
        <p:spPr/>
        <p:txBody>
          <a:bodyPr/>
          <a:lstStyle/>
          <a:p>
            <a:fld id="{77952762-FE96-4E6C-A37C-1133FEC00D54}" type="slidenum">
              <a:rPr lang="en-US" smtClean="0"/>
              <a:t>20</a:t>
            </a:fld>
            <a:endParaRPr lang="en-US"/>
          </a:p>
        </p:txBody>
      </p:sp>
    </p:spTree>
    <p:extLst>
      <p:ext uri="{BB962C8B-B14F-4D97-AF65-F5344CB8AC3E}">
        <p14:creationId xmlns:p14="http://schemas.microsoft.com/office/powerpoint/2010/main" val="18889940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833F4-C392-894A-9F68-F254AB151DBD}"/>
              </a:ext>
            </a:extLst>
          </p:cNvPr>
          <p:cNvSpPr>
            <a:spLocks noGrp="1"/>
          </p:cNvSpPr>
          <p:nvPr>
            <p:ph type="title"/>
          </p:nvPr>
        </p:nvSpPr>
        <p:spPr/>
        <p:txBody>
          <a:bodyPr/>
          <a:lstStyle/>
          <a:p>
            <a:pPr algn="ctr"/>
            <a:r>
              <a:rPr lang="en-US" sz="3200" b="1" dirty="0">
                <a:solidFill>
                  <a:srgbClr val="7030A0"/>
                </a:solidFill>
              </a:rPr>
              <a:t>Computer Ethical Issues</a:t>
            </a:r>
            <a:br>
              <a:rPr lang="en-US" b="1" dirty="0"/>
            </a:br>
            <a:endParaRPr lang="en-US" dirty="0"/>
          </a:p>
        </p:txBody>
      </p:sp>
      <p:sp>
        <p:nvSpPr>
          <p:cNvPr id="4" name="Date Placeholder 3">
            <a:extLst>
              <a:ext uri="{FF2B5EF4-FFF2-40B4-BE49-F238E27FC236}">
                <a16:creationId xmlns:a16="http://schemas.microsoft.com/office/drawing/2014/main" id="{F595E4CC-8C19-2BB2-F7B4-A8C8CE1FE679}"/>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DDF28BF4-66B3-B97B-133D-02654291550E}"/>
              </a:ext>
            </a:extLst>
          </p:cNvPr>
          <p:cNvSpPr>
            <a:spLocks noGrp="1"/>
          </p:cNvSpPr>
          <p:nvPr>
            <p:ph type="sldNum" sz="quarter" idx="12"/>
          </p:nvPr>
        </p:nvSpPr>
        <p:spPr/>
        <p:txBody>
          <a:bodyPr/>
          <a:lstStyle/>
          <a:p>
            <a:fld id="{77952762-FE96-4E6C-A37C-1133FEC00D54}" type="slidenum">
              <a:rPr lang="en-US" smtClean="0"/>
              <a:t>21</a:t>
            </a:fld>
            <a:endParaRPr lang="en-US"/>
          </a:p>
        </p:txBody>
      </p:sp>
      <p:sp>
        <p:nvSpPr>
          <p:cNvPr id="6" name="Rectangle 1">
            <a:extLst>
              <a:ext uri="{FF2B5EF4-FFF2-40B4-BE49-F238E27FC236}">
                <a16:creationId xmlns:a16="http://schemas.microsoft.com/office/drawing/2014/main" id="{D66E8037-7BD6-DD24-7644-09B634F42DD6}"/>
              </a:ext>
            </a:extLst>
          </p:cNvPr>
          <p:cNvSpPr>
            <a:spLocks noGrp="1" noChangeArrowheads="1"/>
          </p:cNvSpPr>
          <p:nvPr>
            <p:ph idx="1"/>
          </p:nvPr>
        </p:nvSpPr>
        <p:spPr bwMode="auto">
          <a:xfrm>
            <a:off x="838201" y="1864747"/>
            <a:ext cx="8539810"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285750" algn="l"/>
                <a:tab pos="514350" algn="l"/>
              </a:tabLst>
              <a:defRPr>
                <a:solidFill>
                  <a:schemeClr val="tx1"/>
                </a:solidFill>
                <a:latin typeface="Arial" panose="020B0604020202020204" pitchFamily="34" charset="0"/>
              </a:defRPr>
            </a:lvl1pPr>
            <a:lvl2pPr eaLnBrk="0" fontAlgn="base" hangingPunct="0">
              <a:spcBef>
                <a:spcPct val="0"/>
              </a:spcBef>
              <a:spcAft>
                <a:spcPct val="0"/>
              </a:spcAft>
              <a:tabLst>
                <a:tab pos="285750" algn="l"/>
                <a:tab pos="514350" algn="l"/>
              </a:tabLst>
              <a:defRPr>
                <a:solidFill>
                  <a:schemeClr val="tx1"/>
                </a:solidFill>
                <a:latin typeface="Arial" panose="020B0604020202020204" pitchFamily="34" charset="0"/>
              </a:defRPr>
            </a:lvl2pPr>
            <a:lvl3pPr eaLnBrk="0" fontAlgn="base" hangingPunct="0">
              <a:spcBef>
                <a:spcPct val="0"/>
              </a:spcBef>
              <a:spcAft>
                <a:spcPct val="0"/>
              </a:spcAft>
              <a:tabLst>
                <a:tab pos="285750" algn="l"/>
                <a:tab pos="514350" algn="l"/>
              </a:tabLst>
              <a:defRPr>
                <a:solidFill>
                  <a:schemeClr val="tx1"/>
                </a:solidFill>
                <a:latin typeface="Arial" panose="020B0604020202020204" pitchFamily="34" charset="0"/>
              </a:defRPr>
            </a:lvl3pPr>
            <a:lvl4pPr eaLnBrk="0" fontAlgn="base" hangingPunct="0">
              <a:spcBef>
                <a:spcPct val="0"/>
              </a:spcBef>
              <a:spcAft>
                <a:spcPct val="0"/>
              </a:spcAft>
              <a:tabLst>
                <a:tab pos="285750" algn="l"/>
                <a:tab pos="514350" algn="l"/>
              </a:tabLst>
              <a:defRPr>
                <a:solidFill>
                  <a:schemeClr val="tx1"/>
                </a:solidFill>
                <a:latin typeface="Arial" panose="020B0604020202020204" pitchFamily="34" charset="0"/>
              </a:defRPr>
            </a:lvl4pPr>
            <a:lvl5pPr eaLnBrk="0" fontAlgn="base" hangingPunct="0">
              <a:spcBef>
                <a:spcPct val="0"/>
              </a:spcBef>
              <a:spcAft>
                <a:spcPct val="0"/>
              </a:spcAft>
              <a:tabLst>
                <a:tab pos="285750" algn="l"/>
                <a:tab pos="514350" algn="l"/>
              </a:tabLst>
              <a:defRPr>
                <a:solidFill>
                  <a:schemeClr val="tx1"/>
                </a:solidFill>
                <a:latin typeface="Arial" panose="020B0604020202020204" pitchFamily="34" charset="0"/>
              </a:defRPr>
            </a:lvl5pPr>
            <a:lvl6pPr eaLnBrk="0" fontAlgn="base" hangingPunct="0">
              <a:spcBef>
                <a:spcPct val="0"/>
              </a:spcBef>
              <a:spcAft>
                <a:spcPct val="0"/>
              </a:spcAft>
              <a:tabLst>
                <a:tab pos="285750" algn="l"/>
                <a:tab pos="514350" algn="l"/>
              </a:tabLst>
              <a:defRPr>
                <a:solidFill>
                  <a:schemeClr val="tx1"/>
                </a:solidFill>
                <a:latin typeface="Arial" panose="020B0604020202020204" pitchFamily="34" charset="0"/>
              </a:defRPr>
            </a:lvl6pPr>
            <a:lvl7pPr eaLnBrk="0" fontAlgn="base" hangingPunct="0">
              <a:spcBef>
                <a:spcPct val="0"/>
              </a:spcBef>
              <a:spcAft>
                <a:spcPct val="0"/>
              </a:spcAft>
              <a:tabLst>
                <a:tab pos="285750" algn="l"/>
                <a:tab pos="514350" algn="l"/>
              </a:tabLst>
              <a:defRPr>
                <a:solidFill>
                  <a:schemeClr val="tx1"/>
                </a:solidFill>
                <a:latin typeface="Arial" panose="020B0604020202020204" pitchFamily="34" charset="0"/>
              </a:defRPr>
            </a:lvl7pPr>
            <a:lvl8pPr eaLnBrk="0" fontAlgn="base" hangingPunct="0">
              <a:spcBef>
                <a:spcPct val="0"/>
              </a:spcBef>
              <a:spcAft>
                <a:spcPct val="0"/>
              </a:spcAft>
              <a:tabLst>
                <a:tab pos="285750" algn="l"/>
                <a:tab pos="514350" algn="l"/>
              </a:tabLst>
              <a:defRPr>
                <a:solidFill>
                  <a:schemeClr val="tx1"/>
                </a:solidFill>
                <a:latin typeface="Arial" panose="020B0604020202020204" pitchFamily="34" charset="0"/>
              </a:defRPr>
            </a:lvl8pPr>
            <a:lvl9pPr eaLnBrk="0" fontAlgn="base" hangingPunct="0">
              <a:spcBef>
                <a:spcPct val="0"/>
              </a:spcBef>
              <a:spcAft>
                <a:spcPct val="0"/>
              </a:spcAft>
              <a:tabLst>
                <a:tab pos="285750" algn="l"/>
                <a:tab pos="514350" algn="l"/>
              </a:tabLs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tab pos="285750" algn="l"/>
                <a:tab pos="514350" algn="l"/>
              </a:tabLst>
            </a:pPr>
            <a:r>
              <a:rPr kumimoji="0" lang="en-US" altLang="en-US" sz="24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Some of the common ethical issues are listed below:</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285750" algn="l"/>
                <a:tab pos="514350" algn="l"/>
              </a:tabLst>
            </a:pPr>
            <a:r>
              <a:rPr kumimoji="0" lang="en-US" altLang="en-US" sz="24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Cyber crime</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285750" algn="l"/>
                <a:tab pos="514350" algn="l"/>
              </a:tabLst>
            </a:pPr>
            <a:r>
              <a:rPr kumimoji="0" lang="en-US" altLang="en-US" sz="24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Software Piracy</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285750" algn="l"/>
                <a:tab pos="514350" algn="l"/>
              </a:tabLst>
            </a:pPr>
            <a:r>
              <a:rPr kumimoji="0" lang="en-US" altLang="en-US" sz="24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Unauthorized Access</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285750" algn="l"/>
                <a:tab pos="514350" algn="l"/>
              </a:tabLst>
            </a:pPr>
            <a:r>
              <a:rPr kumimoji="0" lang="en-US" altLang="en-US" sz="24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Hacking</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285750" algn="l"/>
                <a:tab pos="514350" algn="l"/>
              </a:tabLst>
            </a:pPr>
            <a:r>
              <a:rPr kumimoji="0" lang="en-US" altLang="en-US" sz="24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Use of computers to commit fraud</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285750" algn="l"/>
                <a:tab pos="514350" algn="l"/>
              </a:tabLst>
            </a:pPr>
            <a:r>
              <a:rPr kumimoji="0" lang="en-US" altLang="en-US" sz="24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Sabotage in the form of viruses</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tab pos="285750" algn="l"/>
                <a:tab pos="514350" algn="l"/>
              </a:tabLst>
            </a:pPr>
            <a:r>
              <a:rPr kumimoji="0" lang="en-US" altLang="en-US" sz="24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Making false claims using computer cybercrime</a:t>
            </a:r>
          </a:p>
          <a:p>
            <a:pPr marL="0" marR="0" lvl="0" indent="0" algn="just" defTabSz="914400" rtl="0" eaLnBrk="0" fontAlgn="base" latinLnBrk="0" hangingPunct="0">
              <a:lnSpc>
                <a:spcPct val="100000"/>
              </a:lnSpc>
              <a:spcBef>
                <a:spcPct val="0"/>
              </a:spcBef>
              <a:spcAft>
                <a:spcPct val="0"/>
              </a:spcAft>
              <a:buClrTx/>
              <a:buSzTx/>
              <a:buFontTx/>
              <a:buNone/>
              <a:tabLst>
                <a:tab pos="285750" algn="l"/>
                <a:tab pos="514350" algn="l"/>
              </a:tabLst>
            </a:pPr>
            <a:endParaRPr kumimoji="0" lang="en-US" altLang="en-US" sz="24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285750" algn="l"/>
                <a:tab pos="514350" algn="l"/>
              </a:tabLst>
            </a:pPr>
            <a:r>
              <a:rPr lang="en-US" altLang="en-US" sz="2400" dirty="0"/>
              <a:t>*</a:t>
            </a:r>
            <a:r>
              <a:rPr kumimoji="0" lang="en-US" altLang="en-US" sz="2400" b="0" i="0" u="none" strike="noStrike" cap="none" normalizeH="0" baseline="0" dirty="0">
                <a:ln>
                  <a:noFill/>
                </a:ln>
                <a:solidFill>
                  <a:schemeClr val="tx1"/>
                </a:solidFill>
                <a:effectLst/>
                <a:latin typeface="Arial" panose="020B0604020202020204" pitchFamily="34" charset="0"/>
              </a:rPr>
              <a:t>Sabotage-deliberately destroy, damage, or obstruct (something), especially for political or military advantage.</a:t>
            </a:r>
          </a:p>
        </p:txBody>
      </p:sp>
    </p:spTree>
    <p:extLst>
      <p:ext uri="{BB962C8B-B14F-4D97-AF65-F5344CB8AC3E}">
        <p14:creationId xmlns:p14="http://schemas.microsoft.com/office/powerpoint/2010/main" val="2248920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EB764-9AE0-2AC1-1D56-B667F7E6E6B6}"/>
              </a:ext>
            </a:extLst>
          </p:cNvPr>
          <p:cNvSpPr>
            <a:spLocks noGrp="1"/>
          </p:cNvSpPr>
          <p:nvPr>
            <p:ph type="title"/>
          </p:nvPr>
        </p:nvSpPr>
        <p:spPr/>
        <p:txBody>
          <a:bodyPr/>
          <a:lstStyle/>
          <a:p>
            <a:pPr algn="ctr"/>
            <a:r>
              <a:rPr lang="en-US" sz="3200" b="1" dirty="0">
                <a:solidFill>
                  <a:srgbClr val="7030A0"/>
                </a:solidFill>
                <a:highlight>
                  <a:srgbClr val="FFFF00"/>
                </a:highlight>
              </a:rPr>
              <a:t>Cybercrime and Cybersecurity</a:t>
            </a:r>
            <a:br>
              <a:rPr lang="en-US" b="1" dirty="0"/>
            </a:br>
            <a:endParaRPr lang="en-US" dirty="0"/>
          </a:p>
        </p:txBody>
      </p:sp>
      <p:sp>
        <p:nvSpPr>
          <p:cNvPr id="3" name="Content Placeholder 2">
            <a:extLst>
              <a:ext uri="{FF2B5EF4-FFF2-40B4-BE49-F238E27FC236}">
                <a16:creationId xmlns:a16="http://schemas.microsoft.com/office/drawing/2014/main" id="{D1D783BD-DD5F-1E9B-2076-1E9F23413387}"/>
              </a:ext>
            </a:extLst>
          </p:cNvPr>
          <p:cNvSpPr>
            <a:spLocks noGrp="1"/>
          </p:cNvSpPr>
          <p:nvPr>
            <p:ph idx="1"/>
          </p:nvPr>
        </p:nvSpPr>
        <p:spPr/>
        <p:txBody>
          <a:bodyPr/>
          <a:lstStyle/>
          <a:p>
            <a:pPr algn="just"/>
            <a:r>
              <a:rPr lang="en-US" sz="2400" dirty="0"/>
              <a:t>Areas that are related to cyber law include cybercrime and </a:t>
            </a:r>
            <a:r>
              <a:rPr lang="en-US" sz="2400" dirty="0">
                <a:hlinkClick r:id="rId2"/>
              </a:rPr>
              <a:t>cybersecurity</a:t>
            </a:r>
            <a:r>
              <a:rPr lang="en-US" sz="2400" dirty="0"/>
              <a:t>. With the right cybersecurity, businesses and people can protect themselves from cybercrime. Cybersecurity looks to address weaknesses in computers and networks. </a:t>
            </a:r>
            <a:r>
              <a:rPr lang="en-US" sz="2400" dirty="0">
                <a:highlight>
                  <a:srgbClr val="FFFF00"/>
                </a:highlight>
              </a:rPr>
              <a:t>The International Cybersecurity Standard is known as ISO 27001.</a:t>
            </a:r>
          </a:p>
          <a:p>
            <a:pPr algn="just"/>
            <a:r>
              <a:rPr lang="en-US" sz="2400" dirty="0"/>
              <a:t>Cybersecurity policy is focused on providing guidance to anyone who might be vulnerable to cybercrime. This includes businesses, individuals, and even the government. Many countries are looking for ways to promote cybersecurity and prevent cybercrime.</a:t>
            </a:r>
          </a:p>
          <a:p>
            <a:pPr algn="just"/>
            <a:endParaRPr lang="en-US" sz="2400" dirty="0"/>
          </a:p>
          <a:p>
            <a:pPr algn="just"/>
            <a:r>
              <a:rPr lang="en-US" sz="2400" dirty="0">
                <a:hlinkClick r:id="rId3"/>
              </a:rPr>
              <a:t>https://www.brainkart.com/article/Computer-Ethical-Issues_36702/</a:t>
            </a:r>
            <a:r>
              <a:rPr lang="en-US" sz="2400" dirty="0"/>
              <a:t> </a:t>
            </a:r>
          </a:p>
          <a:p>
            <a:endParaRPr lang="en-US" dirty="0"/>
          </a:p>
        </p:txBody>
      </p:sp>
      <p:sp>
        <p:nvSpPr>
          <p:cNvPr id="4" name="Date Placeholder 3">
            <a:extLst>
              <a:ext uri="{FF2B5EF4-FFF2-40B4-BE49-F238E27FC236}">
                <a16:creationId xmlns:a16="http://schemas.microsoft.com/office/drawing/2014/main" id="{9235320B-9D6A-0248-1ACC-B4AA1F245B4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6344876-1871-4CD2-BAF2-9399884EF25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06-Aug-25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87AE750F-2FA8-A35A-794B-A8493253C0E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E424D-5075-4224-8131-82619CE12B1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179633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F83B3-4029-B044-D397-01F424B8E874}"/>
              </a:ext>
            </a:extLst>
          </p:cNvPr>
          <p:cNvSpPr>
            <a:spLocks noGrp="1"/>
          </p:cNvSpPr>
          <p:nvPr>
            <p:ph type="title"/>
          </p:nvPr>
        </p:nvSpPr>
        <p:spPr/>
        <p:txBody>
          <a:bodyPr>
            <a:normAutofit/>
          </a:bodyPr>
          <a:lstStyle/>
          <a:p>
            <a:pPr algn="ctr"/>
            <a:r>
              <a:rPr lang="en-US" sz="2400" kern="0" dirty="0">
                <a:solidFill>
                  <a:srgbClr val="7030A0"/>
                </a:solidFill>
                <a:effectLst/>
                <a:highlight>
                  <a:srgbClr val="FFFF00"/>
                </a:highlight>
              </a:rPr>
              <a:t>What are the various crimes happening using computers?</a:t>
            </a:r>
            <a:br>
              <a:rPr lang="en-US" sz="2400" b="1" kern="0" dirty="0">
                <a:solidFill>
                  <a:srgbClr val="7030A0"/>
                </a:solidFill>
                <a:effectLst/>
                <a:latin typeface="Calibri" panose="020F0502020204030204" pitchFamily="34" charset="0"/>
                <a:ea typeface="Times New Roman" panose="02020603050405020304" pitchFamily="18" charset="0"/>
                <a:cs typeface="Times New Roman" panose="02020603050405020304" pitchFamily="18" charset="0"/>
              </a:rPr>
            </a:br>
            <a:endParaRPr lang="en-US" sz="2400" dirty="0">
              <a:solidFill>
                <a:srgbClr val="7030A0"/>
              </a:solidFill>
            </a:endParaRPr>
          </a:p>
        </p:txBody>
      </p:sp>
      <p:sp>
        <p:nvSpPr>
          <p:cNvPr id="4" name="Date Placeholder 3">
            <a:extLst>
              <a:ext uri="{FF2B5EF4-FFF2-40B4-BE49-F238E27FC236}">
                <a16:creationId xmlns:a16="http://schemas.microsoft.com/office/drawing/2014/main" id="{55E3C9FA-2436-BBF7-C745-8FA531A408A4}"/>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53278F99-3D70-CE4F-E4FC-047D3957E94F}"/>
              </a:ext>
            </a:extLst>
          </p:cNvPr>
          <p:cNvSpPr>
            <a:spLocks noGrp="1"/>
          </p:cNvSpPr>
          <p:nvPr>
            <p:ph type="sldNum" sz="quarter" idx="12"/>
          </p:nvPr>
        </p:nvSpPr>
        <p:spPr/>
        <p:txBody>
          <a:bodyPr/>
          <a:lstStyle/>
          <a:p>
            <a:fld id="{77952762-FE96-4E6C-A37C-1133FEC00D54}" type="slidenum">
              <a:rPr lang="en-US" smtClean="0"/>
              <a:t>23</a:t>
            </a:fld>
            <a:endParaRPr lang="en-US"/>
          </a:p>
        </p:txBody>
      </p:sp>
      <p:sp>
        <p:nvSpPr>
          <p:cNvPr id="6" name="Content Placeholder 5">
            <a:extLst>
              <a:ext uri="{FF2B5EF4-FFF2-40B4-BE49-F238E27FC236}">
                <a16:creationId xmlns:a16="http://schemas.microsoft.com/office/drawing/2014/main" id="{6C97D23E-152A-5CEC-4E73-F1F5C03D1E97}"/>
              </a:ext>
            </a:extLst>
          </p:cNvPr>
          <p:cNvSpPr>
            <a:spLocks noGrp="1"/>
          </p:cNvSpPr>
          <p:nvPr>
            <p:ph idx="1"/>
          </p:nvPr>
        </p:nvSpPr>
        <p:spPr>
          <a:xfrm>
            <a:off x="838200" y="1420108"/>
            <a:ext cx="10515600" cy="3167795"/>
          </a:xfrm>
        </p:spPr>
        <p:txBody>
          <a:bodyPr>
            <a:noAutofit/>
          </a:bodyPr>
          <a:lstStyle/>
          <a:p>
            <a:r>
              <a:rPr lang="en-US" sz="1600" b="1" dirty="0"/>
              <a:t>✅ 1. Hacking: </a:t>
            </a:r>
            <a:r>
              <a:rPr lang="en-US" sz="1600" dirty="0"/>
              <a:t>Unauthorized access to computer systems, networks, or data.</a:t>
            </a:r>
          </a:p>
          <a:p>
            <a:r>
              <a:rPr lang="en-US" sz="1600" b="1" dirty="0"/>
              <a:t>✅ 2. Phishing: </a:t>
            </a:r>
            <a:r>
              <a:rPr lang="en-US" sz="1600" dirty="0"/>
              <a:t>Fake emails or websites used to trick users into providing sensitive information (like passwords, bank details).</a:t>
            </a:r>
          </a:p>
          <a:p>
            <a:r>
              <a:rPr lang="en-US" sz="1600" b="1" dirty="0"/>
              <a:t>✅ 3. Identity Theft: </a:t>
            </a:r>
            <a:r>
              <a:rPr lang="en-US" sz="1600" dirty="0"/>
              <a:t>Stealing someone’s personal information to commit fraud or impersonate them online.</a:t>
            </a:r>
          </a:p>
          <a:p>
            <a:r>
              <a:rPr lang="en-US" sz="1600" b="1" dirty="0"/>
              <a:t>✅ 4. Cyber Stalking: </a:t>
            </a:r>
            <a:r>
              <a:rPr lang="en-US" sz="1600" dirty="0"/>
              <a:t>Using digital means (emails, social media, messages) to stalk, threaten, or harass individuals.</a:t>
            </a:r>
          </a:p>
          <a:p>
            <a:r>
              <a:rPr lang="en-US" sz="1600" b="1" dirty="0"/>
              <a:t>✅ 5. Malware Attacks: </a:t>
            </a:r>
            <a:r>
              <a:rPr lang="en-US" sz="1600" dirty="0"/>
              <a:t>Spreading malicious software to damage or control computers without user consent.</a:t>
            </a:r>
          </a:p>
          <a:p>
            <a:r>
              <a:rPr lang="en-US" sz="1600" b="1" dirty="0"/>
              <a:t>✅ 6. Cyber Terrorism: </a:t>
            </a:r>
            <a:r>
              <a:rPr lang="en-US" sz="1600" dirty="0"/>
              <a:t>Using cyberspace to cause disruption, fear, or harm to national security, infrastructure, or people.</a:t>
            </a:r>
          </a:p>
          <a:p>
            <a:r>
              <a:rPr lang="en-US" sz="1600" b="1" dirty="0"/>
              <a:t>✅ 7. Financial Scams: </a:t>
            </a:r>
            <a:r>
              <a:rPr lang="en-US" sz="1600" dirty="0"/>
              <a:t>Credit card fraud, online shopping scams, investment frauds using fake websites or apps.</a:t>
            </a:r>
          </a:p>
          <a:p>
            <a:r>
              <a:rPr lang="en-US" sz="1600" b="1" dirty="0"/>
              <a:t>✅ 8. Cyberbullying: </a:t>
            </a:r>
            <a:r>
              <a:rPr lang="en-US" sz="1600" dirty="0"/>
              <a:t>Bullying or abusing someone online through messages, social media, or gaming platforms.</a:t>
            </a:r>
          </a:p>
          <a:p>
            <a:r>
              <a:rPr lang="en-US" sz="1600" b="1" dirty="0"/>
              <a:t>✅ 9. Cyber Pornography: </a:t>
            </a:r>
            <a:r>
              <a:rPr lang="en-US" sz="1600" dirty="0"/>
              <a:t>Creating, publishing, or distributing obscene content via the internet.</a:t>
            </a:r>
          </a:p>
          <a:p>
            <a:r>
              <a:rPr lang="en-US" sz="1600" b="1" dirty="0"/>
              <a:t>✅ 10. Software Piracy: </a:t>
            </a:r>
            <a:r>
              <a:rPr lang="en-US" sz="1600" dirty="0"/>
              <a:t>Unauthorized copying, distribution, or use of licensed software or digital media.</a:t>
            </a:r>
          </a:p>
          <a:p>
            <a:endParaRPr lang="en-US" sz="1600" dirty="0"/>
          </a:p>
        </p:txBody>
      </p:sp>
    </p:spTree>
    <p:extLst>
      <p:ext uri="{BB962C8B-B14F-4D97-AF65-F5344CB8AC3E}">
        <p14:creationId xmlns:p14="http://schemas.microsoft.com/office/powerpoint/2010/main" val="4837716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1347A9AF-DE40-60EB-807B-1D8E362F8FF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6120" y="514032"/>
            <a:ext cx="8067040" cy="6024880"/>
          </a:xfrm>
        </p:spPr>
      </p:pic>
      <p:sp>
        <p:nvSpPr>
          <p:cNvPr id="4" name="Date Placeholder 3">
            <a:extLst>
              <a:ext uri="{FF2B5EF4-FFF2-40B4-BE49-F238E27FC236}">
                <a16:creationId xmlns:a16="http://schemas.microsoft.com/office/drawing/2014/main" id="{56A0161B-805D-EF4D-FC72-C4E9E5603B6D}"/>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C5DFF7FC-8EFE-CE5D-AA82-30667117B877}"/>
              </a:ext>
            </a:extLst>
          </p:cNvPr>
          <p:cNvSpPr>
            <a:spLocks noGrp="1"/>
          </p:cNvSpPr>
          <p:nvPr>
            <p:ph type="sldNum" sz="quarter" idx="12"/>
          </p:nvPr>
        </p:nvSpPr>
        <p:spPr/>
        <p:txBody>
          <a:bodyPr/>
          <a:lstStyle/>
          <a:p>
            <a:fld id="{77952762-FE96-4E6C-A37C-1133FEC00D54}" type="slidenum">
              <a:rPr lang="en-US" smtClean="0"/>
              <a:t>24</a:t>
            </a:fld>
            <a:endParaRPr lang="en-US" dirty="0"/>
          </a:p>
        </p:txBody>
      </p:sp>
      <p:sp>
        <p:nvSpPr>
          <p:cNvPr id="9" name="TextBox 8">
            <a:extLst>
              <a:ext uri="{FF2B5EF4-FFF2-40B4-BE49-F238E27FC236}">
                <a16:creationId xmlns:a16="http://schemas.microsoft.com/office/drawing/2014/main" id="{AB8BF460-AC8A-0C8F-E1EE-32559A70B3D0}"/>
              </a:ext>
            </a:extLst>
          </p:cNvPr>
          <p:cNvSpPr txBox="1"/>
          <p:nvPr/>
        </p:nvSpPr>
        <p:spPr>
          <a:xfrm>
            <a:off x="9072880" y="1135856"/>
            <a:ext cx="2529840" cy="3693319"/>
          </a:xfrm>
          <a:prstGeom prst="rect">
            <a:avLst/>
          </a:prstGeom>
          <a:noFill/>
        </p:spPr>
        <p:txBody>
          <a:bodyPr wrap="square">
            <a:spAutoFit/>
          </a:bodyPr>
          <a:lstStyle/>
          <a:p>
            <a:pPr algn="just"/>
            <a:r>
              <a:rPr lang="en-US" dirty="0" err="1">
                <a:solidFill>
                  <a:srgbClr val="7030A0"/>
                </a:solidFill>
              </a:rPr>
              <a:t>Typosquatting</a:t>
            </a:r>
            <a:r>
              <a:rPr lang="en-US" dirty="0">
                <a:solidFill>
                  <a:srgbClr val="7030A0"/>
                </a:solidFill>
              </a:rPr>
              <a:t>, </a:t>
            </a:r>
            <a:r>
              <a:rPr lang="en-US" dirty="0"/>
              <a:t>also known as URL hijacking, is a form of cybersquatting (sitting on sites under someone else's brand or copyright) that targets Internet users who incorrectly type a website address into their web browser (e.g., “Gooogle.com” instead of “Google.com”).</a:t>
            </a:r>
          </a:p>
        </p:txBody>
      </p:sp>
    </p:spTree>
    <p:extLst>
      <p:ext uri="{BB962C8B-B14F-4D97-AF65-F5344CB8AC3E}">
        <p14:creationId xmlns:p14="http://schemas.microsoft.com/office/powerpoint/2010/main" val="14590095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8E4AD1A1-71D3-4206-644B-528D354B3C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00240" y="1032272"/>
            <a:ext cx="4705667" cy="4793456"/>
          </a:xfrm>
        </p:spPr>
      </p:pic>
      <p:sp>
        <p:nvSpPr>
          <p:cNvPr id="4" name="Date Placeholder 3">
            <a:extLst>
              <a:ext uri="{FF2B5EF4-FFF2-40B4-BE49-F238E27FC236}">
                <a16:creationId xmlns:a16="http://schemas.microsoft.com/office/drawing/2014/main" id="{BA1C828C-A9B3-97BD-DC3B-449E270210D0}"/>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980BF9BC-B363-1BC0-A3A9-48512FE0A1D0}"/>
              </a:ext>
            </a:extLst>
          </p:cNvPr>
          <p:cNvSpPr>
            <a:spLocks noGrp="1"/>
          </p:cNvSpPr>
          <p:nvPr>
            <p:ph type="sldNum" sz="quarter" idx="12"/>
          </p:nvPr>
        </p:nvSpPr>
        <p:spPr/>
        <p:txBody>
          <a:bodyPr/>
          <a:lstStyle/>
          <a:p>
            <a:fld id="{77952762-FE96-4E6C-A37C-1133FEC00D54}" type="slidenum">
              <a:rPr lang="en-US" smtClean="0"/>
              <a:t>25</a:t>
            </a:fld>
            <a:endParaRPr lang="en-US"/>
          </a:p>
        </p:txBody>
      </p:sp>
      <p:sp>
        <p:nvSpPr>
          <p:cNvPr id="9" name="TextBox 8">
            <a:extLst>
              <a:ext uri="{FF2B5EF4-FFF2-40B4-BE49-F238E27FC236}">
                <a16:creationId xmlns:a16="http://schemas.microsoft.com/office/drawing/2014/main" id="{89875F0F-5323-1E89-C553-1D84FF1D3A06}"/>
              </a:ext>
            </a:extLst>
          </p:cNvPr>
          <p:cNvSpPr txBox="1"/>
          <p:nvPr/>
        </p:nvSpPr>
        <p:spPr>
          <a:xfrm>
            <a:off x="609600" y="1310700"/>
            <a:ext cx="6096000" cy="3139321"/>
          </a:xfrm>
          <a:prstGeom prst="rect">
            <a:avLst/>
          </a:prstGeom>
          <a:noFill/>
        </p:spPr>
        <p:txBody>
          <a:bodyPr wrap="square">
            <a:spAutoFit/>
          </a:bodyPr>
          <a:lstStyle/>
          <a:p>
            <a:r>
              <a:rPr lang="en-US" dirty="0"/>
              <a:t>SOFTWARE PIRACY</a:t>
            </a:r>
          </a:p>
          <a:p>
            <a:endParaRPr lang="en-US" dirty="0"/>
          </a:p>
          <a:p>
            <a:pPr algn="just"/>
            <a:r>
              <a:rPr lang="en-US" dirty="0">
                <a:highlight>
                  <a:srgbClr val="FFFF00"/>
                </a:highlight>
              </a:rPr>
              <a:t>Software Piracy is about the copyright violation of software created originally by an individual or an institution</a:t>
            </a:r>
            <a:r>
              <a:rPr lang="en-US" dirty="0"/>
              <a:t>. It includes stealing of codes/programs and other information illegally creating duplicate copies by unauthorized means and utilizing this data either for one’s own benefit or for commercial profit.</a:t>
            </a:r>
          </a:p>
          <a:p>
            <a:pPr algn="just"/>
            <a:endParaRPr lang="en-US" dirty="0"/>
          </a:p>
          <a:p>
            <a:pPr algn="just"/>
            <a:r>
              <a:rPr lang="en-US" dirty="0"/>
              <a:t>In simple words, Software Piracy is “unauthorized copying of software”. Figure 17.2 shows a diagrammatical representation of software piracy.</a:t>
            </a:r>
          </a:p>
        </p:txBody>
      </p:sp>
    </p:spTree>
    <p:extLst>
      <p:ext uri="{BB962C8B-B14F-4D97-AF65-F5344CB8AC3E}">
        <p14:creationId xmlns:p14="http://schemas.microsoft.com/office/powerpoint/2010/main" val="39265324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5263E0-6575-A9CF-BDB3-45975BBDF16D}"/>
              </a:ext>
            </a:extLst>
          </p:cNvPr>
          <p:cNvSpPr>
            <a:spLocks noGrp="1"/>
          </p:cNvSpPr>
          <p:nvPr>
            <p:ph idx="1"/>
          </p:nvPr>
        </p:nvSpPr>
        <p:spPr>
          <a:xfrm>
            <a:off x="726440" y="1033145"/>
            <a:ext cx="5897880" cy="4351338"/>
          </a:xfrm>
        </p:spPr>
        <p:txBody>
          <a:bodyPr>
            <a:normAutofit fontScale="77500" lnSpcReduction="20000"/>
          </a:bodyPr>
          <a:lstStyle/>
          <a:p>
            <a:r>
              <a:rPr lang="en-US" dirty="0"/>
              <a:t>UNAUTHORIZED ACCESS</a:t>
            </a:r>
          </a:p>
          <a:p>
            <a:endParaRPr lang="en-US" dirty="0"/>
          </a:p>
          <a:p>
            <a:pPr algn="just"/>
            <a:r>
              <a:rPr lang="en-US" dirty="0"/>
              <a:t>Unauthorized access is when someone gains access to a website, program, server, service, or other system by breaking into a legitimate user account. For example, if someone tries guessing a password or username for an account that was not theirs until they gained access, it is considered unauthorized access.</a:t>
            </a:r>
          </a:p>
          <a:p>
            <a:pPr algn="just"/>
            <a:endParaRPr lang="en-US" dirty="0"/>
          </a:p>
          <a:p>
            <a:pPr algn="just"/>
            <a:r>
              <a:rPr lang="en-US" dirty="0"/>
              <a:t>To prevent unauthorized access, Firewalls, Intrusion Detection Systems (IDS), Virus and Content Scanners, Patches and Hot fixes are used.</a:t>
            </a:r>
          </a:p>
        </p:txBody>
      </p:sp>
      <p:sp>
        <p:nvSpPr>
          <p:cNvPr id="4" name="Date Placeholder 3">
            <a:extLst>
              <a:ext uri="{FF2B5EF4-FFF2-40B4-BE49-F238E27FC236}">
                <a16:creationId xmlns:a16="http://schemas.microsoft.com/office/drawing/2014/main" id="{BFF6D34B-AB18-950E-F3F0-270F50CE6113}"/>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2431C71E-5572-C5FA-73C4-359EA2839CA5}"/>
              </a:ext>
            </a:extLst>
          </p:cNvPr>
          <p:cNvSpPr>
            <a:spLocks noGrp="1"/>
          </p:cNvSpPr>
          <p:nvPr>
            <p:ph type="sldNum" sz="quarter" idx="12"/>
          </p:nvPr>
        </p:nvSpPr>
        <p:spPr/>
        <p:txBody>
          <a:bodyPr/>
          <a:lstStyle/>
          <a:p>
            <a:fld id="{77952762-FE96-4E6C-A37C-1133FEC00D54}" type="slidenum">
              <a:rPr lang="en-US" smtClean="0"/>
              <a:t>26</a:t>
            </a:fld>
            <a:endParaRPr lang="en-US"/>
          </a:p>
        </p:txBody>
      </p:sp>
      <p:sp>
        <p:nvSpPr>
          <p:cNvPr id="8" name="TextBox 7">
            <a:extLst>
              <a:ext uri="{FF2B5EF4-FFF2-40B4-BE49-F238E27FC236}">
                <a16:creationId xmlns:a16="http://schemas.microsoft.com/office/drawing/2014/main" id="{6A99FFAD-3B35-8558-34DA-6D7F85A9B83B}"/>
              </a:ext>
            </a:extLst>
          </p:cNvPr>
          <p:cNvSpPr txBox="1"/>
          <p:nvPr/>
        </p:nvSpPr>
        <p:spPr>
          <a:xfrm>
            <a:off x="7635240" y="1305341"/>
            <a:ext cx="3347720" cy="2862322"/>
          </a:xfrm>
          <a:prstGeom prst="rect">
            <a:avLst/>
          </a:prstGeom>
          <a:noFill/>
        </p:spPr>
        <p:txBody>
          <a:bodyPr wrap="square">
            <a:spAutoFit/>
          </a:bodyPr>
          <a:lstStyle/>
          <a:p>
            <a:pPr algn="just"/>
            <a:r>
              <a:rPr lang="en-US" dirty="0">
                <a:solidFill>
                  <a:srgbClr val="7030A0"/>
                </a:solidFill>
              </a:rPr>
              <a:t>Intellectual property infringement </a:t>
            </a:r>
            <a:r>
              <a:rPr lang="en-US" dirty="0"/>
              <a:t>is the violation of an intellectual property right. For example, creating a listing using a third party's image, trademark, logo, design, etc., without the appropriate permission from the intellectual property rights owner, can constitute intellectual property infringement.</a:t>
            </a:r>
          </a:p>
        </p:txBody>
      </p:sp>
    </p:spTree>
    <p:extLst>
      <p:ext uri="{BB962C8B-B14F-4D97-AF65-F5344CB8AC3E}">
        <p14:creationId xmlns:p14="http://schemas.microsoft.com/office/powerpoint/2010/main" val="10817287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373F2DA7-EDD2-FEF6-7AE3-A15F2D1BB263}"/>
              </a:ext>
            </a:extLst>
          </p:cNvPr>
          <p:cNvPicPr>
            <a:picLocks noGrp="1" noChangeAspect="1"/>
          </p:cNvPicPr>
          <p:nvPr>
            <p:ph idx="1"/>
          </p:nvPr>
        </p:nvPicPr>
        <p:blipFill>
          <a:blip r:embed="rId2"/>
          <a:stretch>
            <a:fillRect/>
          </a:stretch>
        </p:blipFill>
        <p:spPr>
          <a:xfrm>
            <a:off x="5638800" y="1357947"/>
            <a:ext cx="5577839" cy="4998403"/>
          </a:xfrm>
          <a:prstGeom prst="rect">
            <a:avLst/>
          </a:prstGeom>
        </p:spPr>
      </p:pic>
      <p:sp>
        <p:nvSpPr>
          <p:cNvPr id="4" name="Date Placeholder 3">
            <a:extLst>
              <a:ext uri="{FF2B5EF4-FFF2-40B4-BE49-F238E27FC236}">
                <a16:creationId xmlns:a16="http://schemas.microsoft.com/office/drawing/2014/main" id="{DC69C85A-9336-980B-55C0-D517D0BCF1D1}"/>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A8077DA0-23BB-20C4-D92D-4E475A2D1E39}"/>
              </a:ext>
            </a:extLst>
          </p:cNvPr>
          <p:cNvSpPr>
            <a:spLocks noGrp="1"/>
          </p:cNvSpPr>
          <p:nvPr>
            <p:ph type="sldNum" sz="quarter" idx="12"/>
          </p:nvPr>
        </p:nvSpPr>
        <p:spPr/>
        <p:txBody>
          <a:bodyPr/>
          <a:lstStyle/>
          <a:p>
            <a:fld id="{77952762-FE96-4E6C-A37C-1133FEC00D54}" type="slidenum">
              <a:rPr lang="en-US" smtClean="0"/>
              <a:t>27</a:t>
            </a:fld>
            <a:endParaRPr lang="en-US"/>
          </a:p>
        </p:txBody>
      </p:sp>
      <p:sp>
        <p:nvSpPr>
          <p:cNvPr id="8" name="TextBox 7">
            <a:extLst>
              <a:ext uri="{FF2B5EF4-FFF2-40B4-BE49-F238E27FC236}">
                <a16:creationId xmlns:a16="http://schemas.microsoft.com/office/drawing/2014/main" id="{3DD8543E-9797-489C-F7F3-1A0E4301BA18}"/>
              </a:ext>
            </a:extLst>
          </p:cNvPr>
          <p:cNvSpPr txBox="1"/>
          <p:nvPr/>
        </p:nvSpPr>
        <p:spPr>
          <a:xfrm>
            <a:off x="335280" y="501650"/>
            <a:ext cx="5445760" cy="4772268"/>
          </a:xfrm>
          <a:prstGeom prst="rect">
            <a:avLst/>
          </a:prstGeom>
          <a:noFill/>
        </p:spPr>
        <p:txBody>
          <a:bodyPr wrap="square">
            <a:spAutoFit/>
          </a:bodyPr>
          <a:lstStyle/>
          <a:p>
            <a:pPr algn="just">
              <a:lnSpc>
                <a:spcPct val="150000"/>
              </a:lnSpc>
              <a:spcAft>
                <a:spcPts val="1200"/>
              </a:spcAft>
              <a:tabLst>
                <a:tab pos="285750" algn="l"/>
                <a:tab pos="514350" algn="l"/>
              </a:tabLst>
            </a:pPr>
            <a:r>
              <a:rPr lang="en-US" sz="1800" b="1" dirty="0">
                <a:solidFill>
                  <a:srgbClr val="4B331D"/>
                </a:solidFill>
                <a:effectLst/>
                <a:latin typeface="Times New Roman" panose="02020603050405020304" pitchFamily="18" charset="0"/>
                <a:ea typeface="Times New Roman" panose="02020603050405020304" pitchFamily="18" charset="0"/>
              </a:rPr>
              <a:t>HACKING</a:t>
            </a:r>
            <a:endParaRPr lang="en-US" b="1" dirty="0">
              <a:effectLst/>
            </a:endParaRPr>
          </a:p>
          <a:p>
            <a:pPr algn="just">
              <a:lnSpc>
                <a:spcPct val="150000"/>
              </a:lnSpc>
              <a:spcAft>
                <a:spcPts val="1200"/>
              </a:spcAft>
              <a:tabLst>
                <a:tab pos="285750" algn="l"/>
                <a:tab pos="514350" algn="l"/>
              </a:tabLst>
            </a:pPr>
            <a:r>
              <a:rPr lang="en-US" sz="1800" dirty="0">
                <a:effectLst/>
                <a:latin typeface="Times New Roman" panose="02020603050405020304" pitchFamily="18" charset="0"/>
                <a:ea typeface="Times New Roman" panose="02020603050405020304" pitchFamily="18" charset="0"/>
              </a:rPr>
              <a:t>Hacking is intruding into a computer system to steal personal data without the owner’s permission or knowledge (like to steal a password). It is also gaining unauthorized access to a computer system, and altering its contents. It may be done in pursuit of a criminal activity or it may be a hobby. Hacking may be harmless if the hacker is only enjoying the challenge of breaking systems’ defenses, but such ethical hacking should be practiced only as controlled experiments. </a:t>
            </a:r>
            <a:r>
              <a:rPr lang="en-US" sz="1800" b="1" dirty="0">
                <a:effectLst/>
                <a:latin typeface="Times New Roman" panose="02020603050405020304" pitchFamily="18" charset="0"/>
                <a:ea typeface="Times New Roman" panose="02020603050405020304" pitchFamily="18" charset="0"/>
              </a:rPr>
              <a:t>Figure 17.3</a:t>
            </a:r>
            <a:r>
              <a:rPr lang="en-US" sz="1800" dirty="0">
                <a:effectLst/>
                <a:latin typeface="Times New Roman" panose="02020603050405020304" pitchFamily="18" charset="0"/>
                <a:ea typeface="Times New Roman" panose="02020603050405020304" pitchFamily="18" charset="0"/>
              </a:rPr>
              <a:t> shows a diagrammatic representation of Hacking. </a:t>
            </a:r>
            <a:endParaRPr lang="en-US" dirty="0">
              <a:effectLst/>
            </a:endParaRPr>
          </a:p>
        </p:txBody>
      </p:sp>
    </p:spTree>
    <p:extLst>
      <p:ext uri="{BB962C8B-B14F-4D97-AF65-F5344CB8AC3E}">
        <p14:creationId xmlns:p14="http://schemas.microsoft.com/office/powerpoint/2010/main" val="23100458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6BA98D-C20D-B3F5-2FB8-C14FF3368911}"/>
              </a:ext>
            </a:extLst>
          </p:cNvPr>
          <p:cNvSpPr>
            <a:spLocks noGrp="1"/>
          </p:cNvSpPr>
          <p:nvPr>
            <p:ph idx="1"/>
          </p:nvPr>
        </p:nvSpPr>
        <p:spPr>
          <a:xfrm>
            <a:off x="726440" y="779145"/>
            <a:ext cx="10515600" cy="4351338"/>
          </a:xfrm>
        </p:spPr>
        <p:txBody>
          <a:bodyPr>
            <a:noAutofit/>
          </a:bodyPr>
          <a:lstStyle/>
          <a:p>
            <a:pPr algn="just"/>
            <a:r>
              <a:rPr lang="en-US" sz="2000" dirty="0">
                <a:solidFill>
                  <a:srgbClr val="7030A0"/>
                </a:solidFill>
              </a:rPr>
              <a:t>CRACKING</a:t>
            </a:r>
          </a:p>
          <a:p>
            <a:r>
              <a:rPr lang="en-US" sz="1400" dirty="0">
                <a:effectLst/>
              </a:rPr>
              <a:t>start doing something quickly</a:t>
            </a:r>
          </a:p>
          <a:p>
            <a:pPr algn="just"/>
            <a:endParaRPr lang="en-US" sz="2000" dirty="0"/>
          </a:p>
          <a:p>
            <a:pPr algn="just"/>
            <a:r>
              <a:rPr lang="en-US" sz="2000" dirty="0"/>
              <a:t>Cracking is where someone edits a program source so that the code can be exploited or modified. A cracker (also called a black hat or dark side hacker) is a malicious or criminal hacker. “Cracking” means trying to get into computer systems in order to steal, corrupt, or illegitimately view data.</a:t>
            </a:r>
          </a:p>
          <a:p>
            <a:pPr algn="just"/>
            <a:r>
              <a:rPr lang="en-US" sz="2000" dirty="0"/>
              <a:t>A cracker is someone who breaks into someone else's computer system, often on a network, bypassing passwords or licenses in computer programs.</a:t>
            </a:r>
          </a:p>
          <a:p>
            <a:pPr algn="just"/>
            <a:r>
              <a:rPr lang="en-US" sz="2000" dirty="0"/>
              <a:t>Software cracking is the most often used type of cracking which is nothing but removing the encoded copy protection. There is another type of cracking called password cracking. This is mainly used to crack the passwords. Password cracking can be performed either by using an automated program or can be manually realized.</a:t>
            </a:r>
          </a:p>
          <a:p>
            <a:pPr algn="just"/>
            <a:r>
              <a:rPr lang="en-US" sz="2000" dirty="0"/>
              <a:t>One more interesting fact about cracking is social engineering. It is a method of getting passwords and information using human weakness. These crackers trick people, not software. They can use just the phone to get information, they can pretend to be your friend and talk to you on Internet Relay Chat(IRC) or by Instant Messenger. e-mail can also be a source for them. They may send official e-mails requesting some sensitive information. It may look like a legitimate e-mail from a bank or other official institution.</a:t>
            </a:r>
          </a:p>
        </p:txBody>
      </p:sp>
      <p:sp>
        <p:nvSpPr>
          <p:cNvPr id="4" name="Date Placeholder 3">
            <a:extLst>
              <a:ext uri="{FF2B5EF4-FFF2-40B4-BE49-F238E27FC236}">
                <a16:creationId xmlns:a16="http://schemas.microsoft.com/office/drawing/2014/main" id="{62065281-546E-4BD2-00F3-1E6A3E96B07B}"/>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6F409B5B-6D86-CC35-CC7C-CE958B286BA5}"/>
              </a:ext>
            </a:extLst>
          </p:cNvPr>
          <p:cNvSpPr>
            <a:spLocks noGrp="1"/>
          </p:cNvSpPr>
          <p:nvPr>
            <p:ph type="sldNum" sz="quarter" idx="12"/>
          </p:nvPr>
        </p:nvSpPr>
        <p:spPr/>
        <p:txBody>
          <a:bodyPr/>
          <a:lstStyle/>
          <a:p>
            <a:fld id="{77952762-FE96-4E6C-A37C-1133FEC00D54}" type="slidenum">
              <a:rPr lang="en-US" smtClean="0"/>
              <a:t>28</a:t>
            </a:fld>
            <a:endParaRPr lang="en-US"/>
          </a:p>
        </p:txBody>
      </p:sp>
    </p:spTree>
    <p:extLst>
      <p:ext uri="{BB962C8B-B14F-4D97-AF65-F5344CB8AC3E}">
        <p14:creationId xmlns:p14="http://schemas.microsoft.com/office/powerpoint/2010/main" val="13887113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877EA-CFBF-AC95-33F0-73DF05E3B95B}"/>
              </a:ext>
            </a:extLst>
          </p:cNvPr>
          <p:cNvSpPr>
            <a:spLocks noGrp="1"/>
          </p:cNvSpPr>
          <p:nvPr>
            <p:ph type="title"/>
          </p:nvPr>
        </p:nvSpPr>
        <p:spPr/>
        <p:txBody>
          <a:bodyPr/>
          <a:lstStyle/>
          <a:p>
            <a:pPr algn="ctr"/>
            <a:r>
              <a:rPr lang="en-US" sz="3200" b="1" dirty="0">
                <a:solidFill>
                  <a:srgbClr val="7030A0"/>
                </a:solidFill>
                <a:highlight>
                  <a:srgbClr val="FFFF00"/>
                </a:highlight>
              </a:rPr>
              <a:t>Categories of Cyber Crime</a:t>
            </a:r>
            <a:br>
              <a:rPr lang="en-US" b="1" dirty="0"/>
            </a:br>
            <a:endParaRPr lang="en-US" dirty="0"/>
          </a:p>
        </p:txBody>
      </p:sp>
      <p:sp>
        <p:nvSpPr>
          <p:cNvPr id="3" name="Content Placeholder 2">
            <a:extLst>
              <a:ext uri="{FF2B5EF4-FFF2-40B4-BE49-F238E27FC236}">
                <a16:creationId xmlns:a16="http://schemas.microsoft.com/office/drawing/2014/main" id="{EE3613EC-4C4C-F50E-6D5C-6E7818A30A26}"/>
              </a:ext>
            </a:extLst>
          </p:cNvPr>
          <p:cNvSpPr>
            <a:spLocks noGrp="1"/>
          </p:cNvSpPr>
          <p:nvPr>
            <p:ph idx="1"/>
          </p:nvPr>
        </p:nvSpPr>
        <p:spPr/>
        <p:txBody>
          <a:bodyPr>
            <a:normAutofit fontScale="85000" lnSpcReduction="20000"/>
          </a:bodyPr>
          <a:lstStyle/>
          <a:p>
            <a:pPr algn="just"/>
            <a:r>
              <a:rPr lang="en-US" dirty="0"/>
              <a:t>Generally, there are three major categories of cybercrimes that you need to know about. These categories include:</a:t>
            </a:r>
          </a:p>
          <a:p>
            <a:pPr algn="just">
              <a:buFont typeface="Arial" panose="020B0604020202020204" pitchFamily="34" charset="0"/>
              <a:buChar char="•"/>
            </a:pPr>
            <a:r>
              <a:rPr lang="en-US" b="1" dirty="0">
                <a:solidFill>
                  <a:srgbClr val="FF0000"/>
                </a:solidFill>
              </a:rPr>
              <a:t>Crimes Against People: </a:t>
            </a:r>
            <a:r>
              <a:rPr lang="en-US" dirty="0"/>
              <a:t>While these crimes occur online, they affect the lives of actual people. Some of these crimes include cyber harassment and stalking, distribution of child pornography, various types of spoofing, credit card fraud, human trafficking, identity theft, and online-related libel or slander.</a:t>
            </a:r>
          </a:p>
          <a:p>
            <a:pPr algn="just">
              <a:buFont typeface="Arial" panose="020B0604020202020204" pitchFamily="34" charset="0"/>
              <a:buChar char="•"/>
            </a:pPr>
            <a:r>
              <a:rPr lang="en-US" b="1" dirty="0">
                <a:solidFill>
                  <a:srgbClr val="FF0000"/>
                </a:solidFill>
              </a:rPr>
              <a:t>Crimes Against Property:</a:t>
            </a:r>
            <a:r>
              <a:rPr lang="en-US" dirty="0">
                <a:solidFill>
                  <a:srgbClr val="FF0000"/>
                </a:solidFill>
              </a:rPr>
              <a:t> </a:t>
            </a:r>
            <a:r>
              <a:rPr lang="en-US" dirty="0"/>
              <a:t>Some online crimes happen against property, such as a computer or server. These crimes include DDOS attacks, hacking, virus transmission, cyber and </a:t>
            </a:r>
            <a:r>
              <a:rPr lang="en-US" dirty="0" err="1"/>
              <a:t>typosquatting</a:t>
            </a:r>
            <a:r>
              <a:rPr lang="en-US" dirty="0"/>
              <a:t>, computer vandalism, </a:t>
            </a:r>
            <a:r>
              <a:rPr lang="en-US" dirty="0">
                <a:hlinkClick r:id="rId2"/>
              </a:rPr>
              <a:t>copyright infringement</a:t>
            </a:r>
            <a:r>
              <a:rPr lang="en-US" dirty="0"/>
              <a:t>, and IPR violations.</a:t>
            </a:r>
          </a:p>
          <a:p>
            <a:pPr algn="just">
              <a:buFont typeface="Arial" panose="020B0604020202020204" pitchFamily="34" charset="0"/>
              <a:buChar char="•"/>
            </a:pPr>
            <a:r>
              <a:rPr lang="en-US" b="1" dirty="0">
                <a:solidFill>
                  <a:srgbClr val="FF0000"/>
                </a:solidFill>
              </a:rPr>
              <a:t>Crimes </a:t>
            </a:r>
            <a:r>
              <a:rPr lang="en-US" b="1">
                <a:solidFill>
                  <a:srgbClr val="FF0000"/>
                </a:solidFill>
              </a:rPr>
              <a:t>Against Government:</a:t>
            </a:r>
            <a:r>
              <a:rPr lang="en-US">
                <a:solidFill>
                  <a:srgbClr val="FF0000"/>
                </a:solidFill>
              </a:rPr>
              <a:t> </a:t>
            </a:r>
            <a:r>
              <a:rPr lang="en-US" dirty="0"/>
              <a:t>When a cybercrime is committed against the government, it is considered an attack on that nation's sovereignty and an act of war. Cybercrimes against the government include hacking, accessing confidential information, cyber warfare, cyber terrorism, and pirated software.</a:t>
            </a:r>
          </a:p>
          <a:p>
            <a:endParaRPr lang="en-US" dirty="0"/>
          </a:p>
        </p:txBody>
      </p:sp>
      <p:sp>
        <p:nvSpPr>
          <p:cNvPr id="4" name="Date Placeholder 3">
            <a:extLst>
              <a:ext uri="{FF2B5EF4-FFF2-40B4-BE49-F238E27FC236}">
                <a16:creationId xmlns:a16="http://schemas.microsoft.com/office/drawing/2014/main" id="{B81AA89A-05B5-A13E-F7B2-270D7CC2843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F55A5C-9257-454B-8433-71A84EBF01F2}"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06-Aug-25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2FE01183-B1A2-1E72-D451-58CECF17D2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18E424D-5075-4224-8131-82619CE12B1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2747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DF5AE04-C929-2F9D-9F04-3F985B5546E4}"/>
              </a:ext>
            </a:extLst>
          </p:cNvPr>
          <p:cNvSpPr>
            <a:spLocks noGrp="1"/>
          </p:cNvSpPr>
          <p:nvPr>
            <p:ph type="dt" sz="half" idx="10"/>
          </p:nvPr>
        </p:nvSpPr>
        <p:spPr/>
        <p:txBody>
          <a:bodyPr/>
          <a:lstStyle/>
          <a:p>
            <a:fld id="{C9C4ED87-8F8D-486B-8C40-33E067BEE963}" type="datetime1">
              <a:rPr lang="en-US" smtClean="0"/>
              <a:t>06-Aug-25</a:t>
            </a:fld>
            <a:endParaRPr lang="en-US"/>
          </a:p>
        </p:txBody>
      </p:sp>
      <p:sp>
        <p:nvSpPr>
          <p:cNvPr id="5" name="Slide Number Placeholder 4">
            <a:extLst>
              <a:ext uri="{FF2B5EF4-FFF2-40B4-BE49-F238E27FC236}">
                <a16:creationId xmlns:a16="http://schemas.microsoft.com/office/drawing/2014/main" id="{0610BB72-E726-6AA2-EB41-1CA8FAEA7EE6}"/>
              </a:ext>
            </a:extLst>
          </p:cNvPr>
          <p:cNvSpPr>
            <a:spLocks noGrp="1"/>
          </p:cNvSpPr>
          <p:nvPr>
            <p:ph type="sldNum" sz="quarter" idx="12"/>
          </p:nvPr>
        </p:nvSpPr>
        <p:spPr/>
        <p:txBody>
          <a:bodyPr/>
          <a:lstStyle/>
          <a:p>
            <a:fld id="{418E424D-5075-4224-8131-82619CE12B18}" type="slidenum">
              <a:rPr lang="en-US" smtClean="0"/>
              <a:t>3</a:t>
            </a:fld>
            <a:endParaRPr lang="en-US"/>
          </a:p>
        </p:txBody>
      </p:sp>
      <p:pic>
        <p:nvPicPr>
          <p:cNvPr id="7" name="Picture 6">
            <a:extLst>
              <a:ext uri="{FF2B5EF4-FFF2-40B4-BE49-F238E27FC236}">
                <a16:creationId xmlns:a16="http://schemas.microsoft.com/office/drawing/2014/main" id="{D46A592D-0035-0667-6DD2-3A55A115B0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6660" y="1560631"/>
            <a:ext cx="6017827" cy="4795719"/>
          </a:xfrm>
          <a:prstGeom prst="rect">
            <a:avLst/>
          </a:prstGeom>
        </p:spPr>
      </p:pic>
      <p:sp>
        <p:nvSpPr>
          <p:cNvPr id="9" name="TextBox 8">
            <a:extLst>
              <a:ext uri="{FF2B5EF4-FFF2-40B4-BE49-F238E27FC236}">
                <a16:creationId xmlns:a16="http://schemas.microsoft.com/office/drawing/2014/main" id="{D088BD9D-D7A2-3B2D-F1E9-35779356FF00}"/>
              </a:ext>
            </a:extLst>
          </p:cNvPr>
          <p:cNvSpPr txBox="1"/>
          <p:nvPr/>
        </p:nvSpPr>
        <p:spPr>
          <a:xfrm>
            <a:off x="0" y="400169"/>
            <a:ext cx="12070080" cy="584775"/>
          </a:xfrm>
          <a:prstGeom prst="rect">
            <a:avLst/>
          </a:prstGeom>
          <a:noFill/>
        </p:spPr>
        <p:txBody>
          <a:bodyPr wrap="square">
            <a:spAutoFit/>
          </a:bodyPr>
          <a:lstStyle/>
          <a:p>
            <a:pPr algn="ctr"/>
            <a:r>
              <a:rPr lang="en-US" sz="3200" b="1" dirty="0">
                <a:solidFill>
                  <a:srgbClr val="7030A0"/>
                </a:solidFill>
              </a:rPr>
              <a:t>Benefits of a service-learning Integrated Planning Model (IPM) model </a:t>
            </a:r>
          </a:p>
        </p:txBody>
      </p:sp>
      <p:sp>
        <p:nvSpPr>
          <p:cNvPr id="13" name="TextBox 12">
            <a:extLst>
              <a:ext uri="{FF2B5EF4-FFF2-40B4-BE49-F238E27FC236}">
                <a16:creationId xmlns:a16="http://schemas.microsoft.com/office/drawing/2014/main" id="{B616FD5D-1E3A-9AB1-A8C3-CC369BD14B5A}"/>
              </a:ext>
            </a:extLst>
          </p:cNvPr>
          <p:cNvSpPr txBox="1"/>
          <p:nvPr/>
        </p:nvSpPr>
        <p:spPr>
          <a:xfrm>
            <a:off x="154940" y="1638499"/>
            <a:ext cx="6141720" cy="2585323"/>
          </a:xfrm>
          <a:prstGeom prst="rect">
            <a:avLst/>
          </a:prstGeom>
          <a:noFill/>
        </p:spPr>
        <p:txBody>
          <a:bodyPr wrap="square">
            <a:spAutoFit/>
          </a:bodyPr>
          <a:lstStyle/>
          <a:p>
            <a:pPr algn="just"/>
            <a:r>
              <a:rPr lang="en-US" dirty="0"/>
              <a:t>Service-learning is an experiential learning pedagogy that moves students beyond the classroom to become active participants in their learning and develop civic knowledge and skills. Students who take service-learning courses work with local, national, and international non-profit and public organizations to deeply learn and practice course content by working on a real, community-identified need. Students learn the course material, get to work directly on an issue facing the community, and learn about their communities in the process. </a:t>
            </a:r>
          </a:p>
        </p:txBody>
      </p:sp>
    </p:spTree>
    <p:extLst>
      <p:ext uri="{BB962C8B-B14F-4D97-AF65-F5344CB8AC3E}">
        <p14:creationId xmlns:p14="http://schemas.microsoft.com/office/powerpoint/2010/main" val="6689645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C99BA-ABBB-B8B9-A1BF-2921B6E1C2B2}"/>
              </a:ext>
            </a:extLst>
          </p:cNvPr>
          <p:cNvSpPr>
            <a:spLocks noGrp="1"/>
          </p:cNvSpPr>
          <p:nvPr>
            <p:ph type="title"/>
          </p:nvPr>
        </p:nvSpPr>
        <p:spPr/>
        <p:txBody>
          <a:bodyPr/>
          <a:lstStyle/>
          <a:p>
            <a:pPr algn="ctr"/>
            <a:r>
              <a:rPr lang="en-US" b="1" dirty="0">
                <a:solidFill>
                  <a:srgbClr val="7030A0"/>
                </a:solidFill>
              </a:rPr>
              <a:t>Internet abuse</a:t>
            </a:r>
            <a:endParaRPr lang="en-US" dirty="0">
              <a:solidFill>
                <a:srgbClr val="7030A0"/>
              </a:solidFill>
            </a:endParaRPr>
          </a:p>
        </p:txBody>
      </p:sp>
      <p:sp>
        <p:nvSpPr>
          <p:cNvPr id="3" name="Content Placeholder 2">
            <a:extLst>
              <a:ext uri="{FF2B5EF4-FFF2-40B4-BE49-F238E27FC236}">
                <a16:creationId xmlns:a16="http://schemas.microsoft.com/office/drawing/2014/main" id="{8D6B7BAF-3105-EC95-5F14-2F373557470E}"/>
              </a:ext>
            </a:extLst>
          </p:cNvPr>
          <p:cNvSpPr>
            <a:spLocks noGrp="1"/>
          </p:cNvSpPr>
          <p:nvPr>
            <p:ph idx="1"/>
          </p:nvPr>
        </p:nvSpPr>
        <p:spPr/>
        <p:txBody>
          <a:bodyPr>
            <a:normAutofit fontScale="92500"/>
          </a:bodyPr>
          <a:lstStyle/>
          <a:p>
            <a:pPr algn="just"/>
            <a:r>
              <a:rPr lang="en-US" b="1" dirty="0"/>
              <a:t>Internet abuse</a:t>
            </a:r>
            <a:r>
              <a:rPr lang="en-US" dirty="0"/>
              <a:t> refers to improper use of the Internet and may include: </a:t>
            </a:r>
          </a:p>
          <a:p>
            <a:pPr algn="just">
              <a:buFont typeface="Arial" panose="020B0604020202020204" pitchFamily="34" charset="0"/>
              <a:buChar char="•"/>
            </a:pPr>
            <a:r>
              <a:rPr lang="en-US" dirty="0">
                <a:hlinkClick r:id="rId2" tooltip="Cyberbullying"/>
              </a:rPr>
              <a:t>Cyberbullying</a:t>
            </a:r>
            <a:r>
              <a:rPr lang="en-US" dirty="0"/>
              <a:t>, the use of the internet to bully and intimidate.</a:t>
            </a:r>
          </a:p>
          <a:p>
            <a:pPr algn="just">
              <a:buFont typeface="Arial" panose="020B0604020202020204" pitchFamily="34" charset="0"/>
              <a:buChar char="•"/>
            </a:pPr>
            <a:r>
              <a:rPr lang="en-US" dirty="0">
                <a:hlinkClick r:id="rId3" tooltip="Cybercrime"/>
              </a:rPr>
              <a:t>Cybercrime</a:t>
            </a:r>
            <a:r>
              <a:rPr lang="en-US" dirty="0"/>
              <a:t>, use of computers in criminal activity</a:t>
            </a:r>
          </a:p>
          <a:p>
            <a:pPr algn="just">
              <a:buFont typeface="Arial" panose="020B0604020202020204" pitchFamily="34" charset="0"/>
              <a:buChar char="•"/>
            </a:pPr>
            <a:r>
              <a:rPr lang="en-US" dirty="0">
                <a:hlinkClick r:id="rId4" tooltip="Cybersex trafficking"/>
              </a:rPr>
              <a:t>Cybersex trafficking</a:t>
            </a:r>
            <a:r>
              <a:rPr lang="en-US" dirty="0"/>
              <a:t>, the live streaming of coerced sexual acts and or rape</a:t>
            </a:r>
          </a:p>
          <a:p>
            <a:pPr algn="just">
              <a:buFont typeface="Arial" panose="020B0604020202020204" pitchFamily="34" charset="0"/>
              <a:buChar char="•"/>
            </a:pPr>
            <a:r>
              <a:rPr lang="en-US" dirty="0">
                <a:hlinkClick r:id="rId5" tooltip="Internet homicide"/>
              </a:rPr>
              <a:t>Internet homicide</a:t>
            </a:r>
            <a:r>
              <a:rPr lang="en-US" dirty="0"/>
              <a:t>, the killing online - the killing of one person by another.</a:t>
            </a:r>
          </a:p>
          <a:p>
            <a:pPr algn="just">
              <a:buFont typeface="Arial" panose="020B0604020202020204" pitchFamily="34" charset="0"/>
              <a:buChar char="•"/>
            </a:pPr>
            <a:r>
              <a:rPr lang="en-US" dirty="0">
                <a:hlinkClick r:id="rId6" tooltip="Malware"/>
              </a:rPr>
              <a:t>Malware</a:t>
            </a:r>
            <a:r>
              <a:rPr lang="en-US" dirty="0"/>
              <a:t>, software designed to harm a user's computer, including computer viruses</a:t>
            </a:r>
          </a:p>
          <a:p>
            <a:pPr algn="just">
              <a:buFont typeface="Arial" panose="020B0604020202020204" pitchFamily="34" charset="0"/>
              <a:buChar char="•"/>
            </a:pPr>
            <a:r>
              <a:rPr lang="en-US" dirty="0">
                <a:hlinkClick r:id="rId7" tooltip="Spamming"/>
              </a:rPr>
              <a:t>Spamming</a:t>
            </a:r>
            <a:r>
              <a:rPr lang="en-US" dirty="0"/>
              <a:t>, sending unwanted advertising</a:t>
            </a:r>
          </a:p>
          <a:p>
            <a:endParaRPr lang="en-US" dirty="0"/>
          </a:p>
        </p:txBody>
      </p:sp>
      <p:sp>
        <p:nvSpPr>
          <p:cNvPr id="4" name="Date Placeholder 3">
            <a:extLst>
              <a:ext uri="{FF2B5EF4-FFF2-40B4-BE49-F238E27FC236}">
                <a16:creationId xmlns:a16="http://schemas.microsoft.com/office/drawing/2014/main" id="{A3F7FEAC-AE66-DE94-7E62-0471174294B6}"/>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424CD1D3-7F23-1CF3-DB39-EF30CD323E7C}"/>
              </a:ext>
            </a:extLst>
          </p:cNvPr>
          <p:cNvSpPr>
            <a:spLocks noGrp="1"/>
          </p:cNvSpPr>
          <p:nvPr>
            <p:ph type="sldNum" sz="quarter" idx="12"/>
          </p:nvPr>
        </p:nvSpPr>
        <p:spPr/>
        <p:txBody>
          <a:bodyPr/>
          <a:lstStyle/>
          <a:p>
            <a:fld id="{77952762-FE96-4E6C-A37C-1133FEC00D54}" type="slidenum">
              <a:rPr lang="en-US" smtClean="0"/>
              <a:t>30</a:t>
            </a:fld>
            <a:endParaRPr lang="en-US"/>
          </a:p>
        </p:txBody>
      </p:sp>
    </p:spTree>
    <p:extLst>
      <p:ext uri="{BB962C8B-B14F-4D97-AF65-F5344CB8AC3E}">
        <p14:creationId xmlns:p14="http://schemas.microsoft.com/office/powerpoint/2010/main" val="28600221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93A601-A39D-193A-ADCC-E780F1691A96}"/>
              </a:ext>
            </a:extLst>
          </p:cNvPr>
          <p:cNvSpPr>
            <a:spLocks noGrp="1"/>
          </p:cNvSpPr>
          <p:nvPr>
            <p:ph idx="1"/>
          </p:nvPr>
        </p:nvSpPr>
        <p:spPr>
          <a:xfrm>
            <a:off x="838200" y="883920"/>
            <a:ext cx="10515600" cy="5293043"/>
          </a:xfrm>
        </p:spPr>
        <p:txBody>
          <a:bodyPr>
            <a:normAutofit fontScale="92500" lnSpcReduction="10000"/>
          </a:bodyPr>
          <a:lstStyle/>
          <a:p>
            <a:r>
              <a:rPr lang="en-US" b="1" dirty="0">
                <a:solidFill>
                  <a:srgbClr val="7030A0"/>
                </a:solidFill>
              </a:rPr>
              <a:t>The Internet’s positive effects include the following:</a:t>
            </a:r>
          </a:p>
          <a:p>
            <a:pPr>
              <a:buFont typeface="Arial" panose="020B0604020202020204" pitchFamily="34" charset="0"/>
              <a:buChar char="•"/>
            </a:pPr>
            <a:r>
              <a:rPr lang="en-US" dirty="0"/>
              <a:t>The Internet provides effective communication using emailing and instant messaging services, no matter where you are.</a:t>
            </a:r>
          </a:p>
          <a:p>
            <a:pPr>
              <a:buFont typeface="Arial" panose="020B0604020202020204" pitchFamily="34" charset="0"/>
              <a:buChar char="•"/>
            </a:pPr>
            <a:r>
              <a:rPr lang="en-US" dirty="0"/>
              <a:t>It saves time, which improves business relationships and transactions.</a:t>
            </a:r>
          </a:p>
          <a:p>
            <a:pPr>
              <a:buFont typeface="Arial" panose="020B0604020202020204" pitchFamily="34" charset="0"/>
              <a:buChar char="•"/>
            </a:pPr>
            <a:r>
              <a:rPr lang="en-US" dirty="0"/>
              <a:t>Shopping and banking online have made everyday life less complex.</a:t>
            </a:r>
          </a:p>
          <a:p>
            <a:pPr>
              <a:buFont typeface="Arial" panose="020B0604020202020204" pitchFamily="34" charset="0"/>
              <a:buChar char="•"/>
            </a:pPr>
            <a:r>
              <a:rPr lang="en-US" dirty="0"/>
              <a:t>You can get global news without relying on television or newspapers.</a:t>
            </a:r>
          </a:p>
          <a:p>
            <a:pPr>
              <a:buFont typeface="Arial" panose="020B0604020202020204" pitchFamily="34" charset="0"/>
              <a:buChar char="•"/>
            </a:pPr>
            <a:r>
              <a:rPr lang="en-US" dirty="0"/>
              <a:t>The availability of millions of books and journals online has provided a huge boost to education. Students can now take online courses using the internet. Research has become easier as a result.</a:t>
            </a:r>
          </a:p>
          <a:p>
            <a:pPr>
              <a:buFont typeface="Arial" panose="020B0604020202020204" pitchFamily="34" charset="0"/>
              <a:buChar char="•"/>
            </a:pPr>
            <a:r>
              <a:rPr lang="en-US" dirty="0"/>
              <a:t>Modern job applications have become simpler, as most jobs are posted online and applications are now the norm.</a:t>
            </a:r>
          </a:p>
          <a:p>
            <a:pPr>
              <a:buFont typeface="Arial" panose="020B0604020202020204" pitchFamily="34" charset="0"/>
              <a:buChar char="•"/>
            </a:pPr>
            <a:r>
              <a:rPr lang="en-US" dirty="0"/>
              <a:t>Professionals can now enhance their research by exchanging information and materials online.</a:t>
            </a:r>
          </a:p>
          <a:p>
            <a:endParaRPr lang="en-US" dirty="0"/>
          </a:p>
        </p:txBody>
      </p:sp>
      <p:sp>
        <p:nvSpPr>
          <p:cNvPr id="4" name="Date Placeholder 3">
            <a:extLst>
              <a:ext uri="{FF2B5EF4-FFF2-40B4-BE49-F238E27FC236}">
                <a16:creationId xmlns:a16="http://schemas.microsoft.com/office/drawing/2014/main" id="{4004D777-48FD-4758-D01A-F9125582085E}"/>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65E04CAD-BA5D-465B-317D-FEF0C1080898}"/>
              </a:ext>
            </a:extLst>
          </p:cNvPr>
          <p:cNvSpPr>
            <a:spLocks noGrp="1"/>
          </p:cNvSpPr>
          <p:nvPr>
            <p:ph type="sldNum" sz="quarter" idx="12"/>
          </p:nvPr>
        </p:nvSpPr>
        <p:spPr/>
        <p:txBody>
          <a:bodyPr/>
          <a:lstStyle/>
          <a:p>
            <a:fld id="{77952762-FE96-4E6C-A37C-1133FEC00D54}" type="slidenum">
              <a:rPr lang="en-US" smtClean="0"/>
              <a:t>31</a:t>
            </a:fld>
            <a:endParaRPr lang="en-US"/>
          </a:p>
        </p:txBody>
      </p:sp>
    </p:spTree>
    <p:extLst>
      <p:ext uri="{BB962C8B-B14F-4D97-AF65-F5344CB8AC3E}">
        <p14:creationId xmlns:p14="http://schemas.microsoft.com/office/powerpoint/2010/main" val="5657684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FCFC7C-51F8-D000-0C8B-9340478177CF}"/>
              </a:ext>
            </a:extLst>
          </p:cNvPr>
          <p:cNvSpPr>
            <a:spLocks noGrp="1"/>
          </p:cNvSpPr>
          <p:nvPr>
            <p:ph idx="1"/>
          </p:nvPr>
        </p:nvSpPr>
        <p:spPr>
          <a:xfrm>
            <a:off x="838200" y="721360"/>
            <a:ext cx="10515600" cy="5455603"/>
          </a:xfrm>
        </p:spPr>
        <p:txBody>
          <a:bodyPr>
            <a:normAutofit/>
          </a:bodyPr>
          <a:lstStyle/>
          <a:p>
            <a:r>
              <a:rPr lang="en-US" b="1" dirty="0">
                <a:solidFill>
                  <a:srgbClr val="7030A0"/>
                </a:solidFill>
              </a:rPr>
              <a:t>The Negative Impacts of the Internet on Society include:</a:t>
            </a:r>
          </a:p>
          <a:p>
            <a:pPr>
              <a:buFont typeface="Arial" panose="020B0604020202020204" pitchFamily="34" charset="0"/>
              <a:buChar char="•"/>
            </a:pPr>
            <a:r>
              <a:rPr lang="en-US" dirty="0"/>
              <a:t>Availability of illegal or inappropriate materials online that isn’t age-suitable is easy to access</a:t>
            </a:r>
          </a:p>
          <a:p>
            <a:pPr>
              <a:buFont typeface="Arial" panose="020B0604020202020204" pitchFamily="34" charset="0"/>
              <a:buChar char="•"/>
            </a:pPr>
            <a:r>
              <a:rPr lang="en-US" dirty="0"/>
              <a:t>Long periods of screen time can negatively affect our health and communication skills by causing insomnia, eye strain, and anxiety and depression.</a:t>
            </a:r>
          </a:p>
          <a:p>
            <a:pPr>
              <a:buFont typeface="Arial" panose="020B0604020202020204" pitchFamily="34" charset="0"/>
              <a:buChar char="•"/>
            </a:pPr>
            <a:r>
              <a:rPr lang="en-US" dirty="0"/>
              <a:t>A person’s personal and professional life can be disrupted by an addiction to social networking.</a:t>
            </a:r>
          </a:p>
          <a:p>
            <a:pPr>
              <a:buFont typeface="Arial" panose="020B0604020202020204" pitchFamily="34" charset="0"/>
              <a:buChar char="•"/>
            </a:pPr>
            <a:r>
              <a:rPr lang="en-US" dirty="0"/>
              <a:t>Some criminals use the Internet to hack into people’s accounts for nefarious (criminal) purposes, such as stealing data or financial information.</a:t>
            </a:r>
          </a:p>
          <a:p>
            <a:endParaRPr lang="en-US" dirty="0"/>
          </a:p>
        </p:txBody>
      </p:sp>
      <p:sp>
        <p:nvSpPr>
          <p:cNvPr id="4" name="Date Placeholder 3">
            <a:extLst>
              <a:ext uri="{FF2B5EF4-FFF2-40B4-BE49-F238E27FC236}">
                <a16:creationId xmlns:a16="http://schemas.microsoft.com/office/drawing/2014/main" id="{D94156AE-3130-5343-BC5F-74153A8A823C}"/>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4EF51F3B-848B-EB8C-DE41-402ADA3681F5}"/>
              </a:ext>
            </a:extLst>
          </p:cNvPr>
          <p:cNvSpPr>
            <a:spLocks noGrp="1"/>
          </p:cNvSpPr>
          <p:nvPr>
            <p:ph type="sldNum" sz="quarter" idx="12"/>
          </p:nvPr>
        </p:nvSpPr>
        <p:spPr/>
        <p:txBody>
          <a:bodyPr/>
          <a:lstStyle/>
          <a:p>
            <a:fld id="{77952762-FE96-4E6C-A37C-1133FEC00D54}" type="slidenum">
              <a:rPr lang="en-US" smtClean="0"/>
              <a:t>32</a:t>
            </a:fld>
            <a:endParaRPr lang="en-US"/>
          </a:p>
        </p:txBody>
      </p:sp>
    </p:spTree>
    <p:extLst>
      <p:ext uri="{BB962C8B-B14F-4D97-AF65-F5344CB8AC3E}">
        <p14:creationId xmlns:p14="http://schemas.microsoft.com/office/powerpoint/2010/main" val="21668029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D55E8-C8AE-9CBE-33BE-D314DE1C9D57}"/>
              </a:ext>
            </a:extLst>
          </p:cNvPr>
          <p:cNvSpPr>
            <a:spLocks noGrp="1"/>
          </p:cNvSpPr>
          <p:nvPr>
            <p:ph type="title"/>
          </p:nvPr>
        </p:nvSpPr>
        <p:spPr/>
        <p:txBody>
          <a:bodyPr>
            <a:normAutofit/>
          </a:bodyPr>
          <a:lstStyle/>
          <a:p>
            <a:pPr algn="ctr"/>
            <a:r>
              <a:rPr lang="en-US" sz="2800" kern="0" dirty="0">
                <a:solidFill>
                  <a:srgbClr val="7030A0"/>
                </a:solidFill>
                <a:effectLst/>
                <a:latin typeface="Times New Roman" panose="02020603050405020304" pitchFamily="18" charset="0"/>
                <a:ea typeface="Times New Roman" panose="02020603050405020304" pitchFamily="18" charset="0"/>
              </a:rPr>
              <a:t>Internet and their Impacts in Society; </a:t>
            </a:r>
            <a:endParaRPr lang="en-US" sz="2800" dirty="0">
              <a:solidFill>
                <a:srgbClr val="7030A0"/>
              </a:solidFill>
            </a:endParaRPr>
          </a:p>
        </p:txBody>
      </p:sp>
      <p:sp>
        <p:nvSpPr>
          <p:cNvPr id="3" name="Content Placeholder 2">
            <a:extLst>
              <a:ext uri="{FF2B5EF4-FFF2-40B4-BE49-F238E27FC236}">
                <a16:creationId xmlns:a16="http://schemas.microsoft.com/office/drawing/2014/main" id="{3B33752E-0F2E-E822-4F76-D9C7A2519C51}"/>
              </a:ext>
            </a:extLst>
          </p:cNvPr>
          <p:cNvSpPr>
            <a:spLocks noGrp="1"/>
          </p:cNvSpPr>
          <p:nvPr>
            <p:ph idx="1"/>
          </p:nvPr>
        </p:nvSpPr>
        <p:spPr/>
        <p:txBody>
          <a:bodyPr/>
          <a:lstStyle/>
          <a:p>
            <a:pPr algn="just"/>
            <a:r>
              <a:rPr lang="en-US" dirty="0">
                <a:solidFill>
                  <a:srgbClr val="7030A0"/>
                </a:solidFill>
              </a:rPr>
              <a:t>What are the positive and negative impacts of the Internet on society?</a:t>
            </a:r>
          </a:p>
          <a:p>
            <a:pPr algn="just"/>
            <a:r>
              <a:rPr lang="en-US" sz="2400" dirty="0"/>
              <a:t>It has also had positive impacts on social interactions and media. However, there are also negative effects such as addiction, cyberbullying, and decreased face-to-face communication skills. The internet can also negatively affect academic performance if not used properly.</a:t>
            </a:r>
          </a:p>
          <a:p>
            <a:pPr algn="just"/>
            <a:r>
              <a:rPr lang="en-US" sz="2000" dirty="0">
                <a:solidFill>
                  <a:srgbClr val="7030A0"/>
                </a:solidFill>
              </a:rPr>
              <a:t>What are the bad impacts of the internet on society?</a:t>
            </a:r>
          </a:p>
          <a:p>
            <a:pPr algn="just"/>
            <a:r>
              <a:rPr lang="en-US" sz="2000" dirty="0">
                <a:effectLst/>
              </a:rPr>
              <a:t>Studies show that information overload affects up to 20-30% of people. Damage to social relationships: Extensive internet use, of social media in particular, is correlated with </a:t>
            </a:r>
            <a:r>
              <a:rPr lang="en-US" sz="2000" b="1" dirty="0">
                <a:effectLst/>
              </a:rPr>
              <a:t>loneliness and social isolation</a:t>
            </a:r>
            <a:r>
              <a:rPr lang="en-US" sz="2000" dirty="0">
                <a:effectLst/>
              </a:rPr>
              <a:t>. Internet use can degrade intimate relationships, particularly due to viewing online pornography.</a:t>
            </a:r>
          </a:p>
          <a:p>
            <a:pPr algn="just"/>
            <a:endParaRPr lang="en-US" sz="2400" dirty="0"/>
          </a:p>
        </p:txBody>
      </p:sp>
      <p:sp>
        <p:nvSpPr>
          <p:cNvPr id="4" name="Date Placeholder 3">
            <a:extLst>
              <a:ext uri="{FF2B5EF4-FFF2-40B4-BE49-F238E27FC236}">
                <a16:creationId xmlns:a16="http://schemas.microsoft.com/office/drawing/2014/main" id="{33BC7E69-BB55-2FEF-F308-4AC669F075C3}"/>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67B69D50-A141-9B9B-E5BE-EE9BBB031E9D}"/>
              </a:ext>
            </a:extLst>
          </p:cNvPr>
          <p:cNvSpPr>
            <a:spLocks noGrp="1"/>
          </p:cNvSpPr>
          <p:nvPr>
            <p:ph type="sldNum" sz="quarter" idx="12"/>
          </p:nvPr>
        </p:nvSpPr>
        <p:spPr/>
        <p:txBody>
          <a:bodyPr/>
          <a:lstStyle/>
          <a:p>
            <a:fld id="{77952762-FE96-4E6C-A37C-1133FEC00D54}" type="slidenum">
              <a:rPr lang="en-US" smtClean="0"/>
              <a:t>33</a:t>
            </a:fld>
            <a:endParaRPr lang="en-US"/>
          </a:p>
        </p:txBody>
      </p:sp>
    </p:spTree>
    <p:extLst>
      <p:ext uri="{BB962C8B-B14F-4D97-AF65-F5344CB8AC3E}">
        <p14:creationId xmlns:p14="http://schemas.microsoft.com/office/powerpoint/2010/main" val="31004878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2F5386-8A50-ECC8-F0A5-483B8BF04BF2}"/>
              </a:ext>
            </a:extLst>
          </p:cNvPr>
          <p:cNvSpPr>
            <a:spLocks noGrp="1"/>
          </p:cNvSpPr>
          <p:nvPr>
            <p:ph idx="1"/>
          </p:nvPr>
        </p:nvSpPr>
        <p:spPr/>
        <p:txBody>
          <a:bodyPr/>
          <a:lstStyle/>
          <a:p>
            <a:r>
              <a:rPr lang="en-US" dirty="0"/>
              <a:t>What is the impact of computers and the Internet on society?</a:t>
            </a:r>
          </a:p>
          <a:p>
            <a:r>
              <a:rPr lang="en-US" b="1" dirty="0">
                <a:effectLst/>
              </a:rPr>
              <a:t>It has made it easier and faster to connect with people around the world and to access a vast amount of information on almost any topic</a:t>
            </a:r>
            <a:r>
              <a:rPr lang="en-US" dirty="0">
                <a:effectLst/>
              </a:rPr>
              <a:t>. It has also opened up new opportunities for businesses and entrepreneurs to reach customers and markets they would never have had access to before.</a:t>
            </a:r>
          </a:p>
          <a:p>
            <a:endParaRPr lang="en-US" dirty="0"/>
          </a:p>
        </p:txBody>
      </p:sp>
      <p:sp>
        <p:nvSpPr>
          <p:cNvPr id="4" name="Date Placeholder 3">
            <a:extLst>
              <a:ext uri="{FF2B5EF4-FFF2-40B4-BE49-F238E27FC236}">
                <a16:creationId xmlns:a16="http://schemas.microsoft.com/office/drawing/2014/main" id="{2FC349B1-1F56-0A9F-0BA1-F08A06F5DB93}"/>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80A2FBA4-2716-09DF-B395-337B6AB7E4DA}"/>
              </a:ext>
            </a:extLst>
          </p:cNvPr>
          <p:cNvSpPr>
            <a:spLocks noGrp="1"/>
          </p:cNvSpPr>
          <p:nvPr>
            <p:ph type="sldNum" sz="quarter" idx="12"/>
          </p:nvPr>
        </p:nvSpPr>
        <p:spPr/>
        <p:txBody>
          <a:bodyPr/>
          <a:lstStyle/>
          <a:p>
            <a:fld id="{77952762-FE96-4E6C-A37C-1133FEC00D54}" type="slidenum">
              <a:rPr lang="en-US" smtClean="0"/>
              <a:t>34</a:t>
            </a:fld>
            <a:endParaRPr lang="en-US"/>
          </a:p>
        </p:txBody>
      </p:sp>
    </p:spTree>
    <p:extLst>
      <p:ext uri="{BB962C8B-B14F-4D97-AF65-F5344CB8AC3E}">
        <p14:creationId xmlns:p14="http://schemas.microsoft.com/office/powerpoint/2010/main" val="25766621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96D05F-4270-BEDD-9434-78A9880BEFCE}"/>
              </a:ext>
            </a:extLst>
          </p:cNvPr>
          <p:cNvSpPr>
            <a:spLocks noGrp="1"/>
          </p:cNvSpPr>
          <p:nvPr>
            <p:ph idx="1"/>
          </p:nvPr>
        </p:nvSpPr>
        <p:spPr/>
        <p:txBody>
          <a:bodyPr>
            <a:normAutofit fontScale="77500" lnSpcReduction="20000"/>
          </a:bodyPr>
          <a:lstStyle/>
          <a:p>
            <a:endParaRPr lang="en-US" dirty="0"/>
          </a:p>
          <a:p>
            <a:r>
              <a:rPr lang="en-US" b="1" dirty="0">
                <a:highlight>
                  <a:srgbClr val="FFFF00"/>
                </a:highlight>
              </a:rPr>
              <a:t>What is Intellectual Property?</a:t>
            </a:r>
          </a:p>
          <a:p>
            <a:r>
              <a:rPr lang="en-US" dirty="0"/>
              <a:t>Intellectual property (IP) refers to creations of the mind, such as inventions; literary and artistic works; designs; and symbols, names and images used in commerce.</a:t>
            </a:r>
          </a:p>
          <a:p>
            <a:r>
              <a:rPr lang="en-US" dirty="0"/>
              <a:t>IP is protected in law by, for example, </a:t>
            </a:r>
            <a:r>
              <a:rPr lang="en-US" dirty="0">
                <a:hlinkClick r:id="rId2"/>
              </a:rPr>
              <a:t>patents</a:t>
            </a:r>
            <a:r>
              <a:rPr lang="en-US" dirty="0"/>
              <a:t>, </a:t>
            </a:r>
            <a:r>
              <a:rPr lang="en-US" dirty="0">
                <a:hlinkClick r:id="rId3"/>
              </a:rPr>
              <a:t>copyright</a:t>
            </a:r>
            <a:r>
              <a:rPr lang="en-US" dirty="0"/>
              <a:t> and </a:t>
            </a:r>
            <a:r>
              <a:rPr lang="en-US" dirty="0">
                <a:hlinkClick r:id="rId4"/>
              </a:rPr>
              <a:t>trademarks</a:t>
            </a:r>
            <a:r>
              <a:rPr lang="en-US" dirty="0"/>
              <a:t>, which enable people to earn recognition or financial benefit from what they invent or create. By striking the right balance between the interests of innovators and the wider public interest, the IP system aims to foster an environment in which creativity and innovation can flourish.</a:t>
            </a:r>
          </a:p>
          <a:p>
            <a:endParaRPr lang="en-US" dirty="0"/>
          </a:p>
          <a:p>
            <a:endParaRPr lang="en-US" dirty="0"/>
          </a:p>
          <a:p>
            <a:endParaRPr lang="en-US" dirty="0"/>
          </a:p>
          <a:p>
            <a:r>
              <a:rPr lang="en-US" dirty="0"/>
              <a:t>https://www.wipo.int/about-ip/en/</a:t>
            </a:r>
          </a:p>
        </p:txBody>
      </p:sp>
      <p:sp>
        <p:nvSpPr>
          <p:cNvPr id="4" name="Date Placeholder 3">
            <a:extLst>
              <a:ext uri="{FF2B5EF4-FFF2-40B4-BE49-F238E27FC236}">
                <a16:creationId xmlns:a16="http://schemas.microsoft.com/office/drawing/2014/main" id="{AA868AD5-02B4-9672-F56A-7FAB8FEEF971}"/>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18D9DB42-F75E-0C59-2ACD-8DFF21F7BF8F}"/>
              </a:ext>
            </a:extLst>
          </p:cNvPr>
          <p:cNvSpPr>
            <a:spLocks noGrp="1"/>
          </p:cNvSpPr>
          <p:nvPr>
            <p:ph type="sldNum" sz="quarter" idx="12"/>
          </p:nvPr>
        </p:nvSpPr>
        <p:spPr/>
        <p:txBody>
          <a:bodyPr/>
          <a:lstStyle/>
          <a:p>
            <a:fld id="{77952762-FE96-4E6C-A37C-1133FEC00D54}" type="slidenum">
              <a:rPr lang="en-US" smtClean="0"/>
              <a:t>35</a:t>
            </a:fld>
            <a:endParaRPr lang="en-US"/>
          </a:p>
        </p:txBody>
      </p:sp>
    </p:spTree>
    <p:extLst>
      <p:ext uri="{BB962C8B-B14F-4D97-AF65-F5344CB8AC3E}">
        <p14:creationId xmlns:p14="http://schemas.microsoft.com/office/powerpoint/2010/main" val="1817100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5AE7BC-FFD8-3CC4-98B0-A42B1C27A4B5}"/>
              </a:ext>
            </a:extLst>
          </p:cNvPr>
          <p:cNvSpPr>
            <a:spLocks noGrp="1"/>
          </p:cNvSpPr>
          <p:nvPr>
            <p:ph idx="1"/>
          </p:nvPr>
        </p:nvSpPr>
        <p:spPr>
          <a:xfrm>
            <a:off x="838200" y="670560"/>
            <a:ext cx="8722360" cy="5506403"/>
          </a:xfrm>
        </p:spPr>
        <p:txBody>
          <a:bodyPr>
            <a:normAutofit fontScale="85000" lnSpcReduction="10000"/>
          </a:bodyPr>
          <a:lstStyle/>
          <a:p>
            <a:r>
              <a:rPr lang="en-US" dirty="0">
                <a:solidFill>
                  <a:srgbClr val="7030A0"/>
                </a:solidFill>
              </a:rPr>
              <a:t>What is service learning in ethics?</a:t>
            </a:r>
          </a:p>
          <a:p>
            <a:pPr algn="just"/>
            <a:r>
              <a:rPr lang="en-US" dirty="0">
                <a:effectLst/>
              </a:rPr>
              <a:t> Service learning is </a:t>
            </a:r>
            <a:r>
              <a:rPr lang="en-US" b="1" dirty="0">
                <a:effectLst/>
              </a:rPr>
              <a:t>a form of experiential learning where students apply academic knowledge and critical thinking skills to address genuine community needs</a:t>
            </a:r>
            <a:r>
              <a:rPr lang="en-US" dirty="0">
                <a:effectLst/>
              </a:rPr>
              <a:t>.</a:t>
            </a:r>
          </a:p>
          <a:p>
            <a:pPr algn="just"/>
            <a:r>
              <a:rPr lang="en-US" dirty="0">
                <a:solidFill>
                  <a:srgbClr val="7030A0"/>
                </a:solidFill>
              </a:rPr>
              <a:t>What are the stages of service learning?</a:t>
            </a:r>
          </a:p>
          <a:p>
            <a:pPr algn="just"/>
            <a:r>
              <a:rPr lang="en-US" dirty="0">
                <a:effectLst/>
              </a:rPr>
              <a:t>The service-learning process takes students through the stages of </a:t>
            </a:r>
            <a:r>
              <a:rPr lang="en-US" b="1" dirty="0">
                <a:effectLst/>
              </a:rPr>
              <a:t>Investigation, Preparation, Action, Reflection, Demonstration, and Evaluation</a:t>
            </a:r>
            <a:r>
              <a:rPr lang="en-US" dirty="0">
                <a:effectLst/>
              </a:rPr>
              <a:t>.</a:t>
            </a:r>
          </a:p>
          <a:p>
            <a:pPr algn="just"/>
            <a:r>
              <a:rPr lang="en-US" b="1" dirty="0">
                <a:solidFill>
                  <a:srgbClr val="7030A0"/>
                </a:solidFill>
                <a:highlight>
                  <a:srgbClr val="FFFF00"/>
                </a:highlight>
              </a:rPr>
              <a:t>Elements of service learning</a:t>
            </a:r>
          </a:p>
          <a:p>
            <a:pPr algn="just"/>
            <a:r>
              <a:rPr lang="en-US" dirty="0"/>
              <a:t>Service learning consists of three equally important elements:   </a:t>
            </a:r>
          </a:p>
          <a:p>
            <a:pPr algn="just">
              <a:buFont typeface="Arial" panose="020B0604020202020204" pitchFamily="34" charset="0"/>
              <a:buChar char="•"/>
            </a:pPr>
            <a:r>
              <a:rPr lang="en-US" dirty="0">
                <a:highlight>
                  <a:srgbClr val="FFFF00"/>
                </a:highlight>
              </a:rPr>
              <a:t>Action</a:t>
            </a:r>
            <a:r>
              <a:rPr lang="en-US" dirty="0"/>
              <a:t> (practical, community service-oriented, accountable to oneself and others) </a:t>
            </a:r>
          </a:p>
          <a:p>
            <a:pPr algn="just">
              <a:buFont typeface="Arial" panose="020B0604020202020204" pitchFamily="34" charset="0"/>
              <a:buChar char="•"/>
            </a:pPr>
            <a:r>
              <a:rPr lang="en-US" dirty="0">
                <a:highlight>
                  <a:srgbClr val="FFFF00"/>
                </a:highlight>
              </a:rPr>
              <a:t>Learning</a:t>
            </a:r>
            <a:r>
              <a:rPr lang="en-US" dirty="0"/>
              <a:t> (professional, methodological, individual, and social) </a:t>
            </a:r>
          </a:p>
          <a:p>
            <a:pPr algn="just">
              <a:buFont typeface="Arial" panose="020B0604020202020204" pitchFamily="34" charset="0"/>
              <a:buChar char="•"/>
            </a:pPr>
            <a:r>
              <a:rPr lang="en-US" dirty="0">
                <a:highlight>
                  <a:srgbClr val="FFFF00"/>
                </a:highlight>
              </a:rPr>
              <a:t>Reflection </a:t>
            </a:r>
            <a:r>
              <a:rPr lang="en-US" dirty="0"/>
              <a:t>(professional, methodological, personal, </a:t>
            </a:r>
            <a:r>
              <a:rPr lang="en-US" b="1" dirty="0"/>
              <a:t>and</a:t>
            </a:r>
            <a:r>
              <a:rPr lang="en-US" dirty="0"/>
              <a:t> social)   </a:t>
            </a:r>
          </a:p>
          <a:p>
            <a:endParaRPr lang="en-US" dirty="0">
              <a:effectLst/>
            </a:endParaRPr>
          </a:p>
          <a:p>
            <a:endParaRPr lang="en-US" dirty="0"/>
          </a:p>
        </p:txBody>
      </p:sp>
      <p:sp>
        <p:nvSpPr>
          <p:cNvPr id="4" name="Date Placeholder 3">
            <a:extLst>
              <a:ext uri="{FF2B5EF4-FFF2-40B4-BE49-F238E27FC236}">
                <a16:creationId xmlns:a16="http://schemas.microsoft.com/office/drawing/2014/main" id="{90865EB6-EA94-6D12-5A49-5AF7E77B3996}"/>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F707937E-E30F-594D-0606-5A31336974D9}"/>
              </a:ext>
            </a:extLst>
          </p:cNvPr>
          <p:cNvSpPr>
            <a:spLocks noGrp="1"/>
          </p:cNvSpPr>
          <p:nvPr>
            <p:ph type="sldNum" sz="quarter" idx="12"/>
          </p:nvPr>
        </p:nvSpPr>
        <p:spPr/>
        <p:txBody>
          <a:bodyPr/>
          <a:lstStyle/>
          <a:p>
            <a:fld id="{77952762-FE96-4E6C-A37C-1133FEC00D54}" type="slidenum">
              <a:rPr lang="en-US" smtClean="0"/>
              <a:t>4</a:t>
            </a:fld>
            <a:endParaRPr lang="en-US"/>
          </a:p>
        </p:txBody>
      </p:sp>
      <p:pic>
        <p:nvPicPr>
          <p:cNvPr id="7" name="Picture 6">
            <a:extLst>
              <a:ext uri="{FF2B5EF4-FFF2-40B4-BE49-F238E27FC236}">
                <a16:creationId xmlns:a16="http://schemas.microsoft.com/office/drawing/2014/main" id="{76D37251-B304-424F-CF4B-46DD7DD2C8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80550" y="3423761"/>
            <a:ext cx="2476500" cy="2600325"/>
          </a:xfrm>
          <a:prstGeom prst="rect">
            <a:avLst/>
          </a:prstGeom>
        </p:spPr>
      </p:pic>
    </p:spTree>
    <p:extLst>
      <p:ext uri="{BB962C8B-B14F-4D97-AF65-F5344CB8AC3E}">
        <p14:creationId xmlns:p14="http://schemas.microsoft.com/office/powerpoint/2010/main" val="4017665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62861-D96B-6F37-48E3-B2F24DB429A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49A3681-A2F2-586D-B8F5-01875708395E}"/>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0A2361E0-2012-B5F1-42CD-E1A0FCB6AA69}"/>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536D28D9-DBDD-8F33-8E5E-C2A27A23FAE3}"/>
              </a:ext>
            </a:extLst>
          </p:cNvPr>
          <p:cNvSpPr>
            <a:spLocks noGrp="1"/>
          </p:cNvSpPr>
          <p:nvPr>
            <p:ph type="sldNum" sz="quarter" idx="12"/>
          </p:nvPr>
        </p:nvSpPr>
        <p:spPr/>
        <p:txBody>
          <a:bodyPr/>
          <a:lstStyle/>
          <a:p>
            <a:fld id="{77952762-FE96-4E6C-A37C-1133FEC00D54}" type="slidenum">
              <a:rPr lang="en-US" smtClean="0"/>
              <a:t>5</a:t>
            </a:fld>
            <a:endParaRPr lang="en-US"/>
          </a:p>
        </p:txBody>
      </p:sp>
      <p:pic>
        <p:nvPicPr>
          <p:cNvPr id="6" name="Picture 5">
            <a:extLst>
              <a:ext uri="{FF2B5EF4-FFF2-40B4-BE49-F238E27FC236}">
                <a16:creationId xmlns:a16="http://schemas.microsoft.com/office/drawing/2014/main" id="{A0ADC935-C605-02B5-7138-4A7793BA836F}"/>
              </a:ext>
            </a:extLst>
          </p:cNvPr>
          <p:cNvPicPr>
            <a:picLocks noChangeAspect="1"/>
          </p:cNvPicPr>
          <p:nvPr/>
        </p:nvPicPr>
        <p:blipFill>
          <a:blip r:embed="rId2"/>
          <a:stretch>
            <a:fillRect/>
          </a:stretch>
        </p:blipFill>
        <p:spPr>
          <a:xfrm>
            <a:off x="0" y="41672"/>
            <a:ext cx="12192000" cy="6774656"/>
          </a:xfrm>
          <a:prstGeom prst="rect">
            <a:avLst/>
          </a:prstGeom>
        </p:spPr>
      </p:pic>
    </p:spTree>
    <p:extLst>
      <p:ext uri="{BB962C8B-B14F-4D97-AF65-F5344CB8AC3E}">
        <p14:creationId xmlns:p14="http://schemas.microsoft.com/office/powerpoint/2010/main" val="1044185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59E4A-0143-3F89-E15B-9957CE64B99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BAD2726-C81F-9FE5-FE4D-EE6D00F03032}"/>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EBB54D3D-7B0A-EBC8-5436-1B5A00A44741}"/>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777C133B-35D2-BF6E-2992-06322326BC5A}"/>
              </a:ext>
            </a:extLst>
          </p:cNvPr>
          <p:cNvSpPr>
            <a:spLocks noGrp="1"/>
          </p:cNvSpPr>
          <p:nvPr>
            <p:ph type="sldNum" sz="quarter" idx="12"/>
          </p:nvPr>
        </p:nvSpPr>
        <p:spPr/>
        <p:txBody>
          <a:bodyPr/>
          <a:lstStyle/>
          <a:p>
            <a:fld id="{77952762-FE96-4E6C-A37C-1133FEC00D54}" type="slidenum">
              <a:rPr lang="en-US" smtClean="0"/>
              <a:t>6</a:t>
            </a:fld>
            <a:endParaRPr lang="en-US"/>
          </a:p>
        </p:txBody>
      </p:sp>
      <p:pic>
        <p:nvPicPr>
          <p:cNvPr id="6" name="Picture 5">
            <a:extLst>
              <a:ext uri="{FF2B5EF4-FFF2-40B4-BE49-F238E27FC236}">
                <a16:creationId xmlns:a16="http://schemas.microsoft.com/office/drawing/2014/main" id="{415414EB-D0E3-6E32-8B66-C1A75EB287C3}"/>
              </a:ext>
            </a:extLst>
          </p:cNvPr>
          <p:cNvPicPr>
            <a:picLocks noChangeAspect="1"/>
          </p:cNvPicPr>
          <p:nvPr/>
        </p:nvPicPr>
        <p:blipFill>
          <a:blip r:embed="rId2"/>
          <a:stretch>
            <a:fillRect/>
          </a:stretch>
        </p:blipFill>
        <p:spPr>
          <a:xfrm>
            <a:off x="274320" y="605036"/>
            <a:ext cx="11135360" cy="5216644"/>
          </a:xfrm>
          <a:prstGeom prst="rect">
            <a:avLst/>
          </a:prstGeom>
        </p:spPr>
      </p:pic>
    </p:spTree>
    <p:extLst>
      <p:ext uri="{BB962C8B-B14F-4D97-AF65-F5344CB8AC3E}">
        <p14:creationId xmlns:p14="http://schemas.microsoft.com/office/powerpoint/2010/main" val="1546395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9BECD-3D7F-3515-2CA9-E3544CC6A3B2}"/>
              </a:ext>
            </a:extLst>
          </p:cNvPr>
          <p:cNvSpPr>
            <a:spLocks noGrp="1"/>
          </p:cNvSpPr>
          <p:nvPr>
            <p:ph type="title"/>
          </p:nvPr>
        </p:nvSpPr>
        <p:spPr/>
        <p:txBody>
          <a:bodyPr>
            <a:normAutofit/>
          </a:bodyPr>
          <a:lstStyle/>
          <a:p>
            <a:pPr algn="ctr"/>
            <a:r>
              <a:rPr lang="en-US" sz="3200" kern="0" dirty="0">
                <a:solidFill>
                  <a:srgbClr val="7030A0"/>
                </a:solidFill>
                <a:effectLst/>
                <a:latin typeface="Times New Roman" panose="02020603050405020304" pitchFamily="18" charset="0"/>
                <a:ea typeface="Times New Roman" panose="02020603050405020304" pitchFamily="18" charset="0"/>
              </a:rPr>
              <a:t>Computer and Information Ethics</a:t>
            </a:r>
            <a:endParaRPr lang="en-US" sz="3200" dirty="0">
              <a:solidFill>
                <a:srgbClr val="7030A0"/>
              </a:solidFill>
            </a:endParaRPr>
          </a:p>
        </p:txBody>
      </p:sp>
      <p:sp>
        <p:nvSpPr>
          <p:cNvPr id="3" name="Content Placeholder 2">
            <a:extLst>
              <a:ext uri="{FF2B5EF4-FFF2-40B4-BE49-F238E27FC236}">
                <a16:creationId xmlns:a16="http://schemas.microsoft.com/office/drawing/2014/main" id="{A05DA8FC-1014-5E56-8FB4-FB60E4319CCF}"/>
              </a:ext>
            </a:extLst>
          </p:cNvPr>
          <p:cNvSpPr>
            <a:spLocks noGrp="1"/>
          </p:cNvSpPr>
          <p:nvPr>
            <p:ph idx="1"/>
          </p:nvPr>
        </p:nvSpPr>
        <p:spPr/>
        <p:txBody>
          <a:bodyPr>
            <a:normAutofit fontScale="70000" lnSpcReduction="20000"/>
          </a:bodyPr>
          <a:lstStyle/>
          <a:p>
            <a:pPr algn="just"/>
            <a:r>
              <a:rPr lang="en-US" dirty="0">
                <a:highlight>
                  <a:srgbClr val="FFFF00"/>
                </a:highlight>
              </a:rPr>
              <a:t>What is computer and information ethics?</a:t>
            </a:r>
          </a:p>
          <a:p>
            <a:pPr algn="just"/>
            <a:r>
              <a:rPr lang="en-US" dirty="0">
                <a:effectLst/>
              </a:rPr>
              <a:t>Computer ethics is a field of applied ethics that addresses ethical issues in the use, design, and management of information technology and in the formulation of ethical policies for its regulation in society.</a:t>
            </a:r>
          </a:p>
          <a:p>
            <a:pPr algn="just"/>
            <a:r>
              <a:rPr lang="en-US" dirty="0">
                <a:highlight>
                  <a:srgbClr val="FFFF00"/>
                </a:highlight>
              </a:rPr>
              <a:t>What are the 4 ethics involved in using a computer?</a:t>
            </a:r>
          </a:p>
          <a:p>
            <a:pPr algn="just"/>
            <a:r>
              <a:rPr lang="en-US" dirty="0">
                <a:effectLst/>
              </a:rPr>
              <a:t>Do not in any way examine or change files or passwords belonging to others. </a:t>
            </a:r>
          </a:p>
          <a:p>
            <a:pPr algn="just"/>
            <a:r>
              <a:rPr lang="en-US" dirty="0">
                <a:effectLst/>
              </a:rPr>
              <a:t>Do not violate the privacy of individuals or organizations. </a:t>
            </a:r>
          </a:p>
          <a:p>
            <a:pPr algn="just"/>
            <a:r>
              <a:rPr lang="en-US" dirty="0">
                <a:effectLst/>
              </a:rPr>
              <a:t>Respect the integrity of the computing systems. </a:t>
            </a:r>
          </a:p>
          <a:p>
            <a:pPr algn="just"/>
            <a:r>
              <a:rPr lang="en-US" dirty="0">
                <a:effectLst/>
              </a:rPr>
              <a:t>Do not develop or use programs that invade, damage, or alter computing systems or software.</a:t>
            </a:r>
          </a:p>
          <a:p>
            <a:pPr marL="0" indent="0" algn="just">
              <a:buNone/>
            </a:pPr>
            <a:r>
              <a:rPr lang="en-US" dirty="0"/>
              <a:t>    Who is the father of computer ethics?</a:t>
            </a:r>
          </a:p>
          <a:p>
            <a:pPr algn="just"/>
            <a:r>
              <a:rPr lang="en-US" dirty="0">
                <a:effectLst/>
              </a:rPr>
              <a:t>The concept of computer ethics originated in the 1940s with MIT professor </a:t>
            </a:r>
            <a:r>
              <a:rPr lang="en-US" b="1" dirty="0">
                <a:effectLst/>
              </a:rPr>
              <a:t>Norbert Wiener</a:t>
            </a:r>
            <a:r>
              <a:rPr lang="en-US" dirty="0">
                <a:effectLst/>
              </a:rPr>
              <a:t>, the American mathematician and philosopher.</a:t>
            </a:r>
          </a:p>
          <a:p>
            <a:pPr algn="just"/>
            <a:r>
              <a:rPr lang="en-US" dirty="0">
                <a:solidFill>
                  <a:srgbClr val="7030A0"/>
                </a:solidFill>
                <a:effectLst/>
                <a:hlinkClick r:id="rId2">
                  <a:extLst>
                    <a:ext uri="{A12FA001-AC4F-418D-AE19-62706E023703}">
                      <ahyp:hlinkClr xmlns:ahyp="http://schemas.microsoft.com/office/drawing/2018/hyperlinkcolor" val="tx"/>
                    </a:ext>
                  </a:extLst>
                </a:hlinkClick>
              </a:rPr>
              <a:t>https://online.glyndwr.ac.uk/what-is-computer-ethics/</a:t>
            </a:r>
            <a:r>
              <a:rPr lang="en-US" dirty="0">
                <a:solidFill>
                  <a:srgbClr val="7030A0"/>
                </a:solidFill>
                <a:effectLst/>
              </a:rPr>
              <a:t> </a:t>
            </a:r>
          </a:p>
          <a:p>
            <a:endParaRPr lang="en-US" dirty="0"/>
          </a:p>
        </p:txBody>
      </p:sp>
      <p:sp>
        <p:nvSpPr>
          <p:cNvPr id="4" name="Date Placeholder 3">
            <a:extLst>
              <a:ext uri="{FF2B5EF4-FFF2-40B4-BE49-F238E27FC236}">
                <a16:creationId xmlns:a16="http://schemas.microsoft.com/office/drawing/2014/main" id="{D60642F1-21A0-0A8C-1440-438B25E0E7F0}"/>
              </a:ext>
            </a:extLst>
          </p:cNvPr>
          <p:cNvSpPr>
            <a:spLocks noGrp="1"/>
          </p:cNvSpPr>
          <p:nvPr>
            <p:ph type="dt" sz="half" idx="10"/>
          </p:nvPr>
        </p:nvSpPr>
        <p:spPr/>
        <p:txBody>
          <a:bodyPr/>
          <a:lstStyle/>
          <a:p>
            <a:fld id="{8C15CCD4-7996-4B9C-B692-9D245DDC3974}" type="datetime1">
              <a:rPr lang="en-US" smtClean="0"/>
              <a:t>06-Aug-25</a:t>
            </a:fld>
            <a:endParaRPr lang="en-US" dirty="0"/>
          </a:p>
        </p:txBody>
      </p:sp>
      <p:sp>
        <p:nvSpPr>
          <p:cNvPr id="5" name="Slide Number Placeholder 4">
            <a:extLst>
              <a:ext uri="{FF2B5EF4-FFF2-40B4-BE49-F238E27FC236}">
                <a16:creationId xmlns:a16="http://schemas.microsoft.com/office/drawing/2014/main" id="{CD8AD738-A9E3-0031-B051-31433E2BE826}"/>
              </a:ext>
            </a:extLst>
          </p:cNvPr>
          <p:cNvSpPr>
            <a:spLocks noGrp="1"/>
          </p:cNvSpPr>
          <p:nvPr>
            <p:ph type="sldNum" sz="quarter" idx="12"/>
          </p:nvPr>
        </p:nvSpPr>
        <p:spPr/>
        <p:txBody>
          <a:bodyPr/>
          <a:lstStyle/>
          <a:p>
            <a:fld id="{77952762-FE96-4E6C-A37C-1133FEC00D54}" type="slidenum">
              <a:rPr lang="en-US" smtClean="0"/>
              <a:t>7</a:t>
            </a:fld>
            <a:endParaRPr lang="en-US"/>
          </a:p>
        </p:txBody>
      </p:sp>
    </p:spTree>
    <p:extLst>
      <p:ext uri="{BB962C8B-B14F-4D97-AF65-F5344CB8AC3E}">
        <p14:creationId xmlns:p14="http://schemas.microsoft.com/office/powerpoint/2010/main" val="4053918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038D75E-2C9A-3FA6-0D79-CD10598CCB2A}"/>
              </a:ext>
            </a:extLst>
          </p:cNvPr>
          <p:cNvSpPr>
            <a:spLocks noGrp="1"/>
          </p:cNvSpPr>
          <p:nvPr>
            <p:ph idx="1"/>
          </p:nvPr>
        </p:nvSpPr>
        <p:spPr>
          <a:xfrm>
            <a:off x="726440" y="1155065"/>
            <a:ext cx="10515600" cy="4351338"/>
          </a:xfrm>
        </p:spPr>
        <p:txBody>
          <a:bodyPr/>
          <a:lstStyle/>
          <a:p>
            <a:r>
              <a:rPr lang="en-US" dirty="0">
                <a:highlight>
                  <a:srgbClr val="FFFF00"/>
                </a:highlight>
              </a:rPr>
              <a:t>What is information ethics?</a:t>
            </a:r>
          </a:p>
          <a:p>
            <a:r>
              <a:rPr lang="en-US" dirty="0">
                <a:effectLst/>
              </a:rPr>
              <a:t>Information ethics is </a:t>
            </a:r>
            <a:r>
              <a:rPr lang="en-US" b="1" dirty="0">
                <a:effectLst/>
              </a:rPr>
              <a:t>concerned with ethical, legal and societal aspects of using information and communication technologies</a:t>
            </a:r>
            <a:r>
              <a:rPr lang="en-US" dirty="0">
                <a:effectLst/>
              </a:rPr>
              <a:t>.</a:t>
            </a:r>
          </a:p>
          <a:p>
            <a:r>
              <a:rPr lang="en-US" dirty="0">
                <a:solidFill>
                  <a:srgbClr val="7030A0"/>
                </a:solidFill>
                <a:effectLst/>
                <a:hlinkClick r:id="rId2"/>
              </a:rPr>
              <a:t>https://en.wikibooks.org/wiki/Introduction_to_Computer_Information_Systems/Ethics</a:t>
            </a:r>
            <a:r>
              <a:rPr lang="en-US" dirty="0">
                <a:solidFill>
                  <a:srgbClr val="7030A0"/>
                </a:solidFill>
                <a:effectLst/>
              </a:rPr>
              <a:t> </a:t>
            </a:r>
          </a:p>
          <a:p>
            <a:endParaRPr lang="en-US" dirty="0"/>
          </a:p>
        </p:txBody>
      </p:sp>
      <p:sp>
        <p:nvSpPr>
          <p:cNvPr id="5" name="TextBox 4">
            <a:extLst>
              <a:ext uri="{FF2B5EF4-FFF2-40B4-BE49-F238E27FC236}">
                <a16:creationId xmlns:a16="http://schemas.microsoft.com/office/drawing/2014/main" id="{C250828F-F2B8-270B-7669-2D2B15913041}"/>
              </a:ext>
            </a:extLst>
          </p:cNvPr>
          <p:cNvSpPr txBox="1"/>
          <p:nvPr/>
        </p:nvSpPr>
        <p:spPr>
          <a:xfrm>
            <a:off x="1493520" y="525195"/>
            <a:ext cx="7183120" cy="369332"/>
          </a:xfrm>
          <a:prstGeom prst="rect">
            <a:avLst/>
          </a:prstGeom>
          <a:noFill/>
        </p:spPr>
        <p:txBody>
          <a:bodyPr wrap="square">
            <a:spAutoFit/>
          </a:bodyPr>
          <a:lstStyle/>
          <a:p>
            <a:r>
              <a:rPr lang="en-US" dirty="0">
                <a:hlinkClick r:id="rId3"/>
              </a:rPr>
              <a:t>https://plato.stanford.edu/Archives/Fall2012/entries/ethics-computer/</a:t>
            </a:r>
            <a:r>
              <a:rPr lang="en-US" dirty="0"/>
              <a:t> </a:t>
            </a:r>
          </a:p>
        </p:txBody>
      </p:sp>
      <p:pic>
        <p:nvPicPr>
          <p:cNvPr id="2" name="Picture 1">
            <a:extLst>
              <a:ext uri="{FF2B5EF4-FFF2-40B4-BE49-F238E27FC236}">
                <a16:creationId xmlns:a16="http://schemas.microsoft.com/office/drawing/2014/main" id="{977EF9DA-D756-7834-3568-32CA9C7D0B01}"/>
              </a:ext>
            </a:extLst>
          </p:cNvPr>
          <p:cNvPicPr>
            <a:picLocks noChangeAspect="1"/>
          </p:cNvPicPr>
          <p:nvPr/>
        </p:nvPicPr>
        <p:blipFill>
          <a:blip r:embed="rId4"/>
          <a:stretch>
            <a:fillRect/>
          </a:stretch>
        </p:blipFill>
        <p:spPr>
          <a:xfrm>
            <a:off x="5984240" y="3429000"/>
            <a:ext cx="4602480" cy="3154918"/>
          </a:xfrm>
          <a:prstGeom prst="rect">
            <a:avLst/>
          </a:prstGeom>
        </p:spPr>
      </p:pic>
      <p:sp>
        <p:nvSpPr>
          <p:cNvPr id="4" name="Date Placeholder 3">
            <a:extLst>
              <a:ext uri="{FF2B5EF4-FFF2-40B4-BE49-F238E27FC236}">
                <a16:creationId xmlns:a16="http://schemas.microsoft.com/office/drawing/2014/main" id="{987E6FCE-58D4-F312-7DB5-6210CACD925C}"/>
              </a:ext>
            </a:extLst>
          </p:cNvPr>
          <p:cNvSpPr>
            <a:spLocks noGrp="1"/>
          </p:cNvSpPr>
          <p:nvPr>
            <p:ph type="dt" sz="half" idx="10"/>
          </p:nvPr>
        </p:nvSpPr>
        <p:spPr/>
        <p:txBody>
          <a:bodyPr/>
          <a:lstStyle/>
          <a:p>
            <a:fld id="{DBC77723-84A0-4D2F-95FE-D568121F0435}" type="datetime1">
              <a:rPr lang="en-US" smtClean="0"/>
              <a:t>06-Aug-25</a:t>
            </a:fld>
            <a:endParaRPr lang="en-US"/>
          </a:p>
        </p:txBody>
      </p:sp>
      <p:sp>
        <p:nvSpPr>
          <p:cNvPr id="6" name="Slide Number Placeholder 5">
            <a:extLst>
              <a:ext uri="{FF2B5EF4-FFF2-40B4-BE49-F238E27FC236}">
                <a16:creationId xmlns:a16="http://schemas.microsoft.com/office/drawing/2014/main" id="{0AD8E7A8-76B8-5A85-242A-8DCEBDB8F541}"/>
              </a:ext>
            </a:extLst>
          </p:cNvPr>
          <p:cNvSpPr>
            <a:spLocks noGrp="1"/>
          </p:cNvSpPr>
          <p:nvPr>
            <p:ph type="sldNum" sz="quarter" idx="12"/>
          </p:nvPr>
        </p:nvSpPr>
        <p:spPr/>
        <p:txBody>
          <a:bodyPr/>
          <a:lstStyle/>
          <a:p>
            <a:fld id="{77952762-FE96-4E6C-A37C-1133FEC00D54}" type="slidenum">
              <a:rPr lang="en-US" smtClean="0"/>
              <a:t>8</a:t>
            </a:fld>
            <a:endParaRPr lang="en-US"/>
          </a:p>
        </p:txBody>
      </p:sp>
    </p:spTree>
    <p:extLst>
      <p:ext uri="{BB962C8B-B14F-4D97-AF65-F5344CB8AC3E}">
        <p14:creationId xmlns:p14="http://schemas.microsoft.com/office/powerpoint/2010/main" val="10908077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32B99B1-0D43-B30E-F2FC-A224577200FB}"/>
              </a:ext>
            </a:extLst>
          </p:cNvPr>
          <p:cNvSpPr>
            <a:spLocks noGrp="1"/>
          </p:cNvSpPr>
          <p:nvPr>
            <p:ph type="dt" sz="half" idx="10"/>
          </p:nvPr>
        </p:nvSpPr>
        <p:spPr/>
        <p:txBody>
          <a:bodyPr/>
          <a:lstStyle/>
          <a:p>
            <a:fld id="{E1C2B73A-CAC1-4179-80CE-5438D1D64249}" type="datetime1">
              <a:rPr lang="en-US" smtClean="0"/>
              <a:t>06-Aug-25</a:t>
            </a:fld>
            <a:endParaRPr lang="en-US"/>
          </a:p>
        </p:txBody>
      </p:sp>
      <p:sp>
        <p:nvSpPr>
          <p:cNvPr id="5" name="Slide Number Placeholder 4">
            <a:extLst>
              <a:ext uri="{FF2B5EF4-FFF2-40B4-BE49-F238E27FC236}">
                <a16:creationId xmlns:a16="http://schemas.microsoft.com/office/drawing/2014/main" id="{4F263A40-32A3-5A2A-DCDE-3ACCCF6D7A61}"/>
              </a:ext>
            </a:extLst>
          </p:cNvPr>
          <p:cNvSpPr>
            <a:spLocks noGrp="1"/>
          </p:cNvSpPr>
          <p:nvPr>
            <p:ph type="sldNum" sz="quarter" idx="12"/>
          </p:nvPr>
        </p:nvSpPr>
        <p:spPr/>
        <p:txBody>
          <a:bodyPr/>
          <a:lstStyle/>
          <a:p>
            <a:fld id="{77952762-FE96-4E6C-A37C-1133FEC00D54}" type="slidenum">
              <a:rPr lang="en-US" smtClean="0"/>
              <a:t>9</a:t>
            </a:fld>
            <a:endParaRPr lang="en-US"/>
          </a:p>
        </p:txBody>
      </p:sp>
      <p:pic>
        <p:nvPicPr>
          <p:cNvPr id="7" name="Picture 6">
            <a:extLst>
              <a:ext uri="{FF2B5EF4-FFF2-40B4-BE49-F238E27FC236}">
                <a16:creationId xmlns:a16="http://schemas.microsoft.com/office/drawing/2014/main" id="{DBC4D539-9B81-3698-2C0B-DEF8DC6EEA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172" y="0"/>
            <a:ext cx="11469655" cy="6858000"/>
          </a:xfrm>
          <a:prstGeom prst="rect">
            <a:avLst/>
          </a:prstGeom>
        </p:spPr>
      </p:pic>
    </p:spTree>
    <p:extLst>
      <p:ext uri="{BB962C8B-B14F-4D97-AF65-F5344CB8AC3E}">
        <p14:creationId xmlns:p14="http://schemas.microsoft.com/office/powerpoint/2010/main" val="9816363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651</TotalTime>
  <Words>3291</Words>
  <Application>Microsoft Office PowerPoint</Application>
  <PresentationFormat>Widescreen</PresentationFormat>
  <Paragraphs>255</Paragraphs>
  <Slides>35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MS Mincho</vt:lpstr>
      <vt:lpstr>MS PGothic</vt:lpstr>
      <vt:lpstr>Arial</vt:lpstr>
      <vt:lpstr>Calibri</vt:lpstr>
      <vt:lpstr>Calibri Light</vt:lpstr>
      <vt:lpstr>Times New Roman</vt:lpstr>
      <vt:lpstr>Office Theme</vt:lpstr>
      <vt:lpstr> </vt:lpstr>
      <vt:lpstr>Service-learning</vt:lpstr>
      <vt:lpstr>PowerPoint Presentation</vt:lpstr>
      <vt:lpstr>PowerPoint Presentation</vt:lpstr>
      <vt:lpstr>PowerPoint Presentation</vt:lpstr>
      <vt:lpstr>PowerPoint Presentation</vt:lpstr>
      <vt:lpstr>Computer and Information Ethics</vt:lpstr>
      <vt:lpstr>PowerPoint Presentation</vt:lpstr>
      <vt:lpstr>PowerPoint Presentation</vt:lpstr>
      <vt:lpstr>PowerPoint Presentation</vt:lpstr>
      <vt:lpstr>Developing ethical analysis skills and professional values </vt:lpstr>
      <vt:lpstr>PowerPoint Presentation</vt:lpstr>
      <vt:lpstr>Introduction to Yoga and meditation for professional excellence and stress management</vt:lpstr>
      <vt:lpstr>PowerPoint Presentation</vt:lpstr>
      <vt:lpstr>What is Cyber Law? </vt:lpstr>
      <vt:lpstr>Cyberspace</vt:lpstr>
      <vt:lpstr>PowerPoint Presentation</vt:lpstr>
      <vt:lpstr>Domains of Cyberspace</vt:lpstr>
      <vt:lpstr>PowerPoint Presentation</vt:lpstr>
      <vt:lpstr>PowerPoint Presentation</vt:lpstr>
      <vt:lpstr>Computer Ethical Issues </vt:lpstr>
      <vt:lpstr>Cybercrime and Cybersecurity </vt:lpstr>
      <vt:lpstr>What are the various crimes happening using computers? </vt:lpstr>
      <vt:lpstr>PowerPoint Presentation</vt:lpstr>
      <vt:lpstr>PowerPoint Presentation</vt:lpstr>
      <vt:lpstr>PowerPoint Presentation</vt:lpstr>
      <vt:lpstr>PowerPoint Presentation</vt:lpstr>
      <vt:lpstr>PowerPoint Presentation</vt:lpstr>
      <vt:lpstr>Categories of Cyber Crime </vt:lpstr>
      <vt:lpstr>Internet abuse</vt:lpstr>
      <vt:lpstr>PowerPoint Presentation</vt:lpstr>
      <vt:lpstr>PowerPoint Presentation</vt:lpstr>
      <vt:lpstr>Internet and their Impacts in Society;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Sheikh Jazib Janan</dc:creator>
  <cp:lastModifiedBy>Hussain Anjum Ratul</cp:lastModifiedBy>
  <cp:revision>108</cp:revision>
  <dcterms:created xsi:type="dcterms:W3CDTF">2023-09-28T02:09:50Z</dcterms:created>
  <dcterms:modified xsi:type="dcterms:W3CDTF">2025-08-05T18:30:50Z</dcterms:modified>
</cp:coreProperties>
</file>

<file path=docProps/thumbnail.jpeg>
</file>